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57" r:id="rId13"/>
    <p:sldId id="269" r:id="rId14"/>
    <p:sldId id="270" r:id="rId15"/>
    <p:sldId id="274" r:id="rId16"/>
    <p:sldId id="296" r:id="rId17"/>
    <p:sldId id="277" r:id="rId18"/>
    <p:sldId id="278" r:id="rId19"/>
    <p:sldId id="279" r:id="rId20"/>
    <p:sldId id="280" r:id="rId21"/>
    <p:sldId id="281" r:id="rId22"/>
    <p:sldId id="284" r:id="rId23"/>
    <p:sldId id="283" r:id="rId24"/>
    <p:sldId id="282" r:id="rId25"/>
    <p:sldId id="285" r:id="rId26"/>
    <p:sldId id="286" r:id="rId27"/>
    <p:sldId id="287" r:id="rId28"/>
    <p:sldId id="288" r:id="rId29"/>
    <p:sldId id="289" r:id="rId30"/>
    <p:sldId id="291" r:id="rId31"/>
    <p:sldId id="290" r:id="rId32"/>
    <p:sldId id="292" r:id="rId33"/>
    <p:sldId id="293" r:id="rId34"/>
    <p:sldId id="295" r:id="rId35"/>
    <p:sldId id="272" r:id="rId36"/>
    <p:sldId id="275" r:id="rId37"/>
    <p:sldId id="265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18A87-4EDA-4160-9A19-7DFD303E266C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143CBB-7CB3-47E3-9B22-3188785EA615}">
      <dgm:prSet phldrT="[Текст]"/>
      <dgm:spPr/>
      <dgm:t>
        <a:bodyPr/>
        <a:lstStyle/>
        <a:p>
          <a:r>
            <a:rPr lang="ru-RU" dirty="0" smtClean="0"/>
            <a:t>активные</a:t>
          </a:r>
          <a:endParaRPr lang="ru-RU" dirty="0"/>
        </a:p>
      </dgm:t>
    </dgm:pt>
    <dgm:pt modelId="{90C9033C-2193-41C0-A05E-4278840D4E0D}" type="parTrans" cxnId="{D06631EB-AFD4-4BA9-8F7E-FAE535332CC1}">
      <dgm:prSet/>
      <dgm:spPr/>
      <dgm:t>
        <a:bodyPr/>
        <a:lstStyle/>
        <a:p>
          <a:endParaRPr lang="ru-RU"/>
        </a:p>
      </dgm:t>
    </dgm:pt>
    <dgm:pt modelId="{75A5DA2F-6AE1-4423-9F67-6ECB70DE3363}" type="sibTrans" cxnId="{D06631EB-AFD4-4BA9-8F7E-FAE535332CC1}">
      <dgm:prSet/>
      <dgm:spPr/>
      <dgm:t>
        <a:bodyPr/>
        <a:lstStyle/>
        <a:p>
          <a:endParaRPr lang="ru-RU"/>
        </a:p>
      </dgm:t>
    </dgm:pt>
    <dgm:pt modelId="{A12CFFDA-CA39-4709-9C3B-B5F41387F2BE}">
      <dgm:prSet phldrT="[Текст]"/>
      <dgm:spPr/>
      <dgm:t>
        <a:bodyPr/>
        <a:lstStyle/>
        <a:p>
          <a:r>
            <a:rPr lang="ru-RU" dirty="0" smtClean="0"/>
            <a:t>вики</a:t>
          </a:r>
          <a:endParaRPr lang="ru-RU" dirty="0"/>
        </a:p>
      </dgm:t>
    </dgm:pt>
    <dgm:pt modelId="{97C2B85B-731A-4139-8908-D587F581643C}" type="parTrans" cxnId="{D7EC8F74-3880-48BF-AF17-A8FD91AE599B}">
      <dgm:prSet/>
      <dgm:spPr/>
      <dgm:t>
        <a:bodyPr/>
        <a:lstStyle/>
        <a:p>
          <a:endParaRPr lang="ru-RU"/>
        </a:p>
      </dgm:t>
    </dgm:pt>
    <dgm:pt modelId="{88DF1C7D-42A5-4EBB-B4EF-721806D08825}" type="sibTrans" cxnId="{D7EC8F74-3880-48BF-AF17-A8FD91AE599B}">
      <dgm:prSet/>
      <dgm:spPr/>
      <dgm:t>
        <a:bodyPr/>
        <a:lstStyle/>
        <a:p>
          <a:endParaRPr lang="ru-RU"/>
        </a:p>
      </dgm:t>
    </dgm:pt>
    <dgm:pt modelId="{F599798D-353E-49CB-A602-F037FFB76122}">
      <dgm:prSet phldrT="[Текст]"/>
      <dgm:spPr/>
      <dgm:t>
        <a:bodyPr/>
        <a:lstStyle/>
        <a:p>
          <a:r>
            <a:rPr lang="ru-RU" dirty="0" smtClean="0"/>
            <a:t>глоссарий</a:t>
          </a:r>
          <a:endParaRPr lang="ru-RU" dirty="0"/>
        </a:p>
      </dgm:t>
    </dgm:pt>
    <dgm:pt modelId="{1B05489F-80FC-4261-915C-EFD4CA4B9BFF}" type="parTrans" cxnId="{5D16282F-508E-44BA-9A21-6AC3D8B524B7}">
      <dgm:prSet/>
      <dgm:spPr/>
      <dgm:t>
        <a:bodyPr/>
        <a:lstStyle/>
        <a:p>
          <a:endParaRPr lang="ru-RU"/>
        </a:p>
      </dgm:t>
    </dgm:pt>
    <dgm:pt modelId="{D84EF601-8AAB-4200-8398-40586BE94ACE}" type="sibTrans" cxnId="{5D16282F-508E-44BA-9A21-6AC3D8B524B7}">
      <dgm:prSet/>
      <dgm:spPr/>
      <dgm:t>
        <a:bodyPr/>
        <a:lstStyle/>
        <a:p>
          <a:endParaRPr lang="ru-RU"/>
        </a:p>
      </dgm:t>
    </dgm:pt>
    <dgm:pt modelId="{EB0DDD28-07DE-4F37-8433-D0D7284F0716}">
      <dgm:prSet phldrT="[Текст]"/>
      <dgm:spPr/>
      <dgm:t>
        <a:bodyPr/>
        <a:lstStyle/>
        <a:p>
          <a:r>
            <a:rPr lang="ru-RU" dirty="0" smtClean="0"/>
            <a:t>пассивные</a:t>
          </a:r>
          <a:endParaRPr lang="ru-RU" dirty="0"/>
        </a:p>
      </dgm:t>
    </dgm:pt>
    <dgm:pt modelId="{6C048166-A3EB-4F2C-BF2E-87A6A2294DF1}" type="parTrans" cxnId="{EBF9A321-91D7-4185-BE7A-AF36A0DB3E54}">
      <dgm:prSet/>
      <dgm:spPr/>
      <dgm:t>
        <a:bodyPr/>
        <a:lstStyle/>
        <a:p>
          <a:endParaRPr lang="ru-RU"/>
        </a:p>
      </dgm:t>
    </dgm:pt>
    <dgm:pt modelId="{A454DEE3-6400-4E13-8989-2233155C0835}" type="sibTrans" cxnId="{EBF9A321-91D7-4185-BE7A-AF36A0DB3E54}">
      <dgm:prSet/>
      <dgm:spPr/>
      <dgm:t>
        <a:bodyPr/>
        <a:lstStyle/>
        <a:p>
          <a:endParaRPr lang="ru-RU"/>
        </a:p>
      </dgm:t>
    </dgm:pt>
    <dgm:pt modelId="{139C55BB-3F7A-4F4A-9A64-017F978B5B80}">
      <dgm:prSet phldrT="[Текст]"/>
      <dgm:spPr/>
      <dgm:t>
        <a:bodyPr/>
        <a:lstStyle/>
        <a:p>
          <a:r>
            <a:rPr lang="ru-RU" dirty="0" smtClean="0"/>
            <a:t>простая страница</a:t>
          </a:r>
          <a:endParaRPr lang="ru-RU" dirty="0"/>
        </a:p>
      </dgm:t>
    </dgm:pt>
    <dgm:pt modelId="{29AC6E14-2197-4D0E-A9FB-6E78BA41A32C}" type="parTrans" cxnId="{6FF0F6FB-13B2-4917-A8C7-5307D2295B78}">
      <dgm:prSet/>
      <dgm:spPr/>
      <dgm:t>
        <a:bodyPr/>
        <a:lstStyle/>
        <a:p>
          <a:endParaRPr lang="ru-RU"/>
        </a:p>
      </dgm:t>
    </dgm:pt>
    <dgm:pt modelId="{FD814BBC-31A3-45B9-8A29-6D2CA3F0B8C7}" type="sibTrans" cxnId="{6FF0F6FB-13B2-4917-A8C7-5307D2295B78}">
      <dgm:prSet/>
      <dgm:spPr/>
      <dgm:t>
        <a:bodyPr/>
        <a:lstStyle/>
        <a:p>
          <a:endParaRPr lang="ru-RU"/>
        </a:p>
      </dgm:t>
    </dgm:pt>
    <dgm:pt modelId="{454E17C8-157D-41FA-BFA5-751AC7B8C58B}">
      <dgm:prSet phldrT="[Текст]"/>
      <dgm:spPr/>
      <dgm:t>
        <a:bodyPr/>
        <a:lstStyle/>
        <a:p>
          <a:r>
            <a:rPr lang="ru-RU" dirty="0" smtClean="0"/>
            <a:t>тестовые задания</a:t>
          </a:r>
          <a:endParaRPr lang="ru-RU" dirty="0"/>
        </a:p>
      </dgm:t>
    </dgm:pt>
    <dgm:pt modelId="{AEC1C939-DDB6-4085-AE57-1B982376B8B6}" type="parTrans" cxnId="{E74FE8B7-7F6C-485F-8748-DB78DD40FAB4}">
      <dgm:prSet/>
      <dgm:spPr/>
    </dgm:pt>
    <dgm:pt modelId="{FE0727A1-8939-4ED5-BBA5-211F5446FAE9}" type="sibTrans" cxnId="{E74FE8B7-7F6C-485F-8748-DB78DD40FAB4}">
      <dgm:prSet/>
      <dgm:spPr/>
    </dgm:pt>
    <dgm:pt modelId="{FCA3A664-61CF-4807-8D7D-CD4F43485F4F}">
      <dgm:prSet phldrT="[Текст]"/>
      <dgm:spPr/>
      <dgm:t>
        <a:bodyPr/>
        <a:lstStyle/>
        <a:p>
          <a:r>
            <a:rPr lang="ru-RU" dirty="0" smtClean="0"/>
            <a:t>лекции с техникой обратной связи</a:t>
          </a:r>
          <a:endParaRPr lang="ru-RU" dirty="0"/>
        </a:p>
      </dgm:t>
    </dgm:pt>
    <dgm:pt modelId="{B02A5839-3F71-4A2C-9D43-9424D00AFC7D}" type="parTrans" cxnId="{43149539-34E1-4EC5-94C8-58E81E661FDE}">
      <dgm:prSet/>
      <dgm:spPr/>
    </dgm:pt>
    <dgm:pt modelId="{4132090F-041C-4C09-B6D9-7A1D2E0B5D1F}" type="sibTrans" cxnId="{43149539-34E1-4EC5-94C8-58E81E661FDE}">
      <dgm:prSet/>
      <dgm:spPr/>
    </dgm:pt>
    <dgm:pt modelId="{A2D42A9B-2D8A-426B-9E48-3B015723D7C4}">
      <dgm:prSet phldrT="[Текст]"/>
      <dgm:spPr/>
      <dgm:t>
        <a:bodyPr/>
        <a:lstStyle/>
        <a:p>
          <a:r>
            <a:rPr lang="ru-RU" dirty="0" smtClean="0"/>
            <a:t>файл</a:t>
          </a:r>
          <a:endParaRPr lang="ru-RU" dirty="0"/>
        </a:p>
      </dgm:t>
    </dgm:pt>
    <dgm:pt modelId="{BCE0AA62-A192-4A06-B035-80ACA0F875C8}" type="parTrans" cxnId="{A6B4FA63-927E-45C9-AEB8-F1DCEAB33645}">
      <dgm:prSet/>
      <dgm:spPr/>
    </dgm:pt>
    <dgm:pt modelId="{5E2DBF76-59BB-4B00-916B-95CF3C9E9291}" type="sibTrans" cxnId="{A6B4FA63-927E-45C9-AEB8-F1DCEAB33645}">
      <dgm:prSet/>
      <dgm:spPr/>
    </dgm:pt>
    <dgm:pt modelId="{F2C1AF1F-1C4C-4D29-A59A-016B0E5122C0}">
      <dgm:prSet phldrT="[Текст]"/>
      <dgm:spPr/>
      <dgm:t>
        <a:bodyPr/>
        <a:lstStyle/>
        <a:p>
          <a:r>
            <a:rPr lang="ru-RU" dirty="0" smtClean="0"/>
            <a:t>папка</a:t>
          </a:r>
          <a:endParaRPr lang="ru-RU" dirty="0"/>
        </a:p>
      </dgm:t>
    </dgm:pt>
    <dgm:pt modelId="{8ED7D31F-3F32-4AAC-B1A0-CC94DB4DC4E8}" type="parTrans" cxnId="{55B3EC1D-9B4C-4D37-B36D-40A55CED9486}">
      <dgm:prSet/>
      <dgm:spPr/>
    </dgm:pt>
    <dgm:pt modelId="{7BB4C3B9-B067-49C8-A817-9953F3C1903B}" type="sibTrans" cxnId="{55B3EC1D-9B4C-4D37-B36D-40A55CED9486}">
      <dgm:prSet/>
      <dgm:spPr/>
    </dgm:pt>
    <dgm:pt modelId="{A5D4CA91-AD74-4C8B-9C62-688AA4B2870A}">
      <dgm:prSet phldrT="[Текст]"/>
      <dgm:spPr/>
      <dgm:t>
        <a:bodyPr/>
        <a:lstStyle/>
        <a:p>
          <a:endParaRPr lang="ru-RU" dirty="0"/>
        </a:p>
      </dgm:t>
    </dgm:pt>
    <dgm:pt modelId="{A353574E-A0C1-4C68-A2CB-892716450D3D}" type="parTrans" cxnId="{EEC06C3C-70B9-4991-A7B0-06DC3A55B27D}">
      <dgm:prSet/>
      <dgm:spPr/>
    </dgm:pt>
    <dgm:pt modelId="{4711861A-7173-4A60-933F-1F580F8D0704}" type="sibTrans" cxnId="{EEC06C3C-70B9-4991-A7B0-06DC3A55B27D}">
      <dgm:prSet/>
      <dgm:spPr/>
    </dgm:pt>
    <dgm:pt modelId="{0EF9BEE9-2086-4C38-8397-546932454C78}" type="pres">
      <dgm:prSet presAssocID="{53318A87-4EDA-4160-9A19-7DFD303E266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6287445-CB55-4F07-B380-7DFA706C1CED}" type="pres">
      <dgm:prSet presAssocID="{E8143CBB-7CB3-47E3-9B22-3188785EA615}" presName="linNode" presStyleCnt="0"/>
      <dgm:spPr/>
    </dgm:pt>
    <dgm:pt modelId="{AD2803EE-9EAD-404C-8FE9-6A6DCDD894D3}" type="pres">
      <dgm:prSet presAssocID="{E8143CBB-7CB3-47E3-9B22-3188785EA61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8D0B4-7F68-444F-B028-0682BF84CEB7}" type="pres">
      <dgm:prSet presAssocID="{E8143CBB-7CB3-47E3-9B22-3188785EA61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B366D-D987-4258-8E3C-552EF31E17FA}" type="pres">
      <dgm:prSet presAssocID="{75A5DA2F-6AE1-4423-9F67-6ECB70DE3363}" presName="spacing" presStyleCnt="0"/>
      <dgm:spPr/>
    </dgm:pt>
    <dgm:pt modelId="{502C8802-8443-4F9E-8DB6-46CFD6BA0822}" type="pres">
      <dgm:prSet presAssocID="{EB0DDD28-07DE-4F37-8433-D0D7284F0716}" presName="linNode" presStyleCnt="0"/>
      <dgm:spPr/>
    </dgm:pt>
    <dgm:pt modelId="{DC436B1C-B250-4893-8E55-8B89436887BE}" type="pres">
      <dgm:prSet presAssocID="{EB0DDD28-07DE-4F37-8433-D0D7284F071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E1D75-83AA-4DC3-861F-2DFABCD79C24}" type="pres">
      <dgm:prSet presAssocID="{EB0DDD28-07DE-4F37-8433-D0D7284F071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B3EC1D-9B4C-4D37-B36D-40A55CED9486}" srcId="{EB0DDD28-07DE-4F37-8433-D0D7284F0716}" destId="{F2C1AF1F-1C4C-4D29-A59A-016B0E5122C0}" srcOrd="3" destOrd="0" parTransId="{8ED7D31F-3F32-4AAC-B1A0-CC94DB4DC4E8}" sibTransId="{7BB4C3B9-B067-49C8-A817-9953F3C1903B}"/>
    <dgm:cxn modelId="{31334384-9FC2-4100-AF52-0C3A56AD41BE}" type="presOf" srcId="{53318A87-4EDA-4160-9A19-7DFD303E266C}" destId="{0EF9BEE9-2086-4C38-8397-546932454C78}" srcOrd="0" destOrd="0" presId="urn:microsoft.com/office/officeart/2005/8/layout/vList6"/>
    <dgm:cxn modelId="{BAD9BB46-3E72-4E2E-A868-5D2B03765796}" type="presOf" srcId="{A5D4CA91-AD74-4C8B-9C62-688AA4B2870A}" destId="{F62E1D75-83AA-4DC3-861F-2DFABCD79C24}" srcOrd="0" destOrd="0" presId="urn:microsoft.com/office/officeart/2005/8/layout/vList6"/>
    <dgm:cxn modelId="{A6B4FA63-927E-45C9-AEB8-F1DCEAB33645}" srcId="{EB0DDD28-07DE-4F37-8433-D0D7284F0716}" destId="{A2D42A9B-2D8A-426B-9E48-3B015723D7C4}" srcOrd="2" destOrd="0" parTransId="{BCE0AA62-A192-4A06-B035-80ACA0F875C8}" sibTransId="{5E2DBF76-59BB-4B00-916B-95CF3C9E9291}"/>
    <dgm:cxn modelId="{D7EC8F74-3880-48BF-AF17-A8FD91AE599B}" srcId="{E8143CBB-7CB3-47E3-9B22-3188785EA615}" destId="{A12CFFDA-CA39-4709-9C3B-B5F41387F2BE}" srcOrd="0" destOrd="0" parTransId="{97C2B85B-731A-4139-8908-D587F581643C}" sibTransId="{88DF1C7D-42A5-4EBB-B4EF-721806D08825}"/>
    <dgm:cxn modelId="{4F5CE983-F0EF-4A50-94EB-1D9F668DDD39}" type="presOf" srcId="{F599798D-353E-49CB-A602-F037FFB76122}" destId="{8E88D0B4-7F68-444F-B028-0682BF84CEB7}" srcOrd="0" destOrd="1" presId="urn:microsoft.com/office/officeart/2005/8/layout/vList6"/>
    <dgm:cxn modelId="{29141FA0-ABF4-49DA-A149-127908686743}" type="presOf" srcId="{139C55BB-3F7A-4F4A-9A64-017F978B5B80}" destId="{F62E1D75-83AA-4DC3-861F-2DFABCD79C24}" srcOrd="0" destOrd="1" presId="urn:microsoft.com/office/officeart/2005/8/layout/vList6"/>
    <dgm:cxn modelId="{8173456B-E9C3-49DC-9A28-4F80E6A949E0}" type="presOf" srcId="{FCA3A664-61CF-4807-8D7D-CD4F43485F4F}" destId="{8E88D0B4-7F68-444F-B028-0682BF84CEB7}" srcOrd="0" destOrd="3" presId="urn:microsoft.com/office/officeart/2005/8/layout/vList6"/>
    <dgm:cxn modelId="{4F9FCDE7-6D84-4252-B839-A70EC88D6EE8}" type="presOf" srcId="{EB0DDD28-07DE-4F37-8433-D0D7284F0716}" destId="{DC436B1C-B250-4893-8E55-8B89436887BE}" srcOrd="0" destOrd="0" presId="urn:microsoft.com/office/officeart/2005/8/layout/vList6"/>
    <dgm:cxn modelId="{EBF9A321-91D7-4185-BE7A-AF36A0DB3E54}" srcId="{53318A87-4EDA-4160-9A19-7DFD303E266C}" destId="{EB0DDD28-07DE-4F37-8433-D0D7284F0716}" srcOrd="1" destOrd="0" parTransId="{6C048166-A3EB-4F2C-BF2E-87A6A2294DF1}" sibTransId="{A454DEE3-6400-4E13-8989-2233155C0835}"/>
    <dgm:cxn modelId="{92DDC591-26B2-47E9-B102-0ABCC6134D40}" type="presOf" srcId="{A12CFFDA-CA39-4709-9C3B-B5F41387F2BE}" destId="{8E88D0B4-7F68-444F-B028-0682BF84CEB7}" srcOrd="0" destOrd="0" presId="urn:microsoft.com/office/officeart/2005/8/layout/vList6"/>
    <dgm:cxn modelId="{D06631EB-AFD4-4BA9-8F7E-FAE535332CC1}" srcId="{53318A87-4EDA-4160-9A19-7DFD303E266C}" destId="{E8143CBB-7CB3-47E3-9B22-3188785EA615}" srcOrd="0" destOrd="0" parTransId="{90C9033C-2193-41C0-A05E-4278840D4E0D}" sibTransId="{75A5DA2F-6AE1-4423-9F67-6ECB70DE3363}"/>
    <dgm:cxn modelId="{43149539-34E1-4EC5-94C8-58E81E661FDE}" srcId="{E8143CBB-7CB3-47E3-9B22-3188785EA615}" destId="{FCA3A664-61CF-4807-8D7D-CD4F43485F4F}" srcOrd="3" destOrd="0" parTransId="{B02A5839-3F71-4A2C-9D43-9424D00AFC7D}" sibTransId="{4132090F-041C-4C09-B6D9-7A1D2E0B5D1F}"/>
    <dgm:cxn modelId="{42734FAB-348E-47B0-A175-25CE027F426D}" type="presOf" srcId="{E8143CBB-7CB3-47E3-9B22-3188785EA615}" destId="{AD2803EE-9EAD-404C-8FE9-6A6DCDD894D3}" srcOrd="0" destOrd="0" presId="urn:microsoft.com/office/officeart/2005/8/layout/vList6"/>
    <dgm:cxn modelId="{7F17DBC0-AF52-4FB2-9502-FF7F3C5125EF}" type="presOf" srcId="{454E17C8-157D-41FA-BFA5-751AC7B8C58B}" destId="{8E88D0B4-7F68-444F-B028-0682BF84CEB7}" srcOrd="0" destOrd="2" presId="urn:microsoft.com/office/officeart/2005/8/layout/vList6"/>
    <dgm:cxn modelId="{6FF0F6FB-13B2-4917-A8C7-5307D2295B78}" srcId="{EB0DDD28-07DE-4F37-8433-D0D7284F0716}" destId="{139C55BB-3F7A-4F4A-9A64-017F978B5B80}" srcOrd="1" destOrd="0" parTransId="{29AC6E14-2197-4D0E-A9FB-6E78BA41A32C}" sibTransId="{FD814BBC-31A3-45B9-8A29-6D2CA3F0B8C7}"/>
    <dgm:cxn modelId="{0592688B-576B-4592-A4DC-D767DF38A2BB}" type="presOf" srcId="{A2D42A9B-2D8A-426B-9E48-3B015723D7C4}" destId="{F62E1D75-83AA-4DC3-861F-2DFABCD79C24}" srcOrd="0" destOrd="2" presId="urn:microsoft.com/office/officeart/2005/8/layout/vList6"/>
    <dgm:cxn modelId="{5D16282F-508E-44BA-9A21-6AC3D8B524B7}" srcId="{E8143CBB-7CB3-47E3-9B22-3188785EA615}" destId="{F599798D-353E-49CB-A602-F037FFB76122}" srcOrd="1" destOrd="0" parTransId="{1B05489F-80FC-4261-915C-EFD4CA4B9BFF}" sibTransId="{D84EF601-8AAB-4200-8398-40586BE94ACE}"/>
    <dgm:cxn modelId="{E74FE8B7-7F6C-485F-8748-DB78DD40FAB4}" srcId="{E8143CBB-7CB3-47E3-9B22-3188785EA615}" destId="{454E17C8-157D-41FA-BFA5-751AC7B8C58B}" srcOrd="2" destOrd="0" parTransId="{AEC1C939-DDB6-4085-AE57-1B982376B8B6}" sibTransId="{FE0727A1-8939-4ED5-BBA5-211F5446FAE9}"/>
    <dgm:cxn modelId="{650175E3-08AA-4719-BD43-B9495D3668FF}" type="presOf" srcId="{F2C1AF1F-1C4C-4D29-A59A-016B0E5122C0}" destId="{F62E1D75-83AA-4DC3-861F-2DFABCD79C24}" srcOrd="0" destOrd="3" presId="urn:microsoft.com/office/officeart/2005/8/layout/vList6"/>
    <dgm:cxn modelId="{EEC06C3C-70B9-4991-A7B0-06DC3A55B27D}" srcId="{EB0DDD28-07DE-4F37-8433-D0D7284F0716}" destId="{A5D4CA91-AD74-4C8B-9C62-688AA4B2870A}" srcOrd="0" destOrd="0" parTransId="{A353574E-A0C1-4C68-A2CB-892716450D3D}" sibTransId="{4711861A-7173-4A60-933F-1F580F8D0704}"/>
    <dgm:cxn modelId="{D93480A4-15E0-479F-B687-24EBE6549E59}" type="presParOf" srcId="{0EF9BEE9-2086-4C38-8397-546932454C78}" destId="{16287445-CB55-4F07-B380-7DFA706C1CED}" srcOrd="0" destOrd="0" presId="urn:microsoft.com/office/officeart/2005/8/layout/vList6"/>
    <dgm:cxn modelId="{E84F6AE1-0CBA-4BA3-8D3C-0CD8C4AA4A74}" type="presParOf" srcId="{16287445-CB55-4F07-B380-7DFA706C1CED}" destId="{AD2803EE-9EAD-404C-8FE9-6A6DCDD894D3}" srcOrd="0" destOrd="0" presId="urn:microsoft.com/office/officeart/2005/8/layout/vList6"/>
    <dgm:cxn modelId="{9ED15754-2270-4093-8BC5-43DF7FCC1AE4}" type="presParOf" srcId="{16287445-CB55-4F07-B380-7DFA706C1CED}" destId="{8E88D0B4-7F68-444F-B028-0682BF84CEB7}" srcOrd="1" destOrd="0" presId="urn:microsoft.com/office/officeart/2005/8/layout/vList6"/>
    <dgm:cxn modelId="{4FB8AAD6-B9DF-4315-8DFE-4082DB3E54C1}" type="presParOf" srcId="{0EF9BEE9-2086-4C38-8397-546932454C78}" destId="{A3BB366D-D987-4258-8E3C-552EF31E17FA}" srcOrd="1" destOrd="0" presId="urn:microsoft.com/office/officeart/2005/8/layout/vList6"/>
    <dgm:cxn modelId="{C0F11CD0-2874-4AEE-A3BD-631C154A644B}" type="presParOf" srcId="{0EF9BEE9-2086-4C38-8397-546932454C78}" destId="{502C8802-8443-4F9E-8DB6-46CFD6BA0822}" srcOrd="2" destOrd="0" presId="urn:microsoft.com/office/officeart/2005/8/layout/vList6"/>
    <dgm:cxn modelId="{7A7A344C-B40A-483A-9005-5850D6562E75}" type="presParOf" srcId="{502C8802-8443-4F9E-8DB6-46CFD6BA0822}" destId="{DC436B1C-B250-4893-8E55-8B89436887BE}" srcOrd="0" destOrd="0" presId="urn:microsoft.com/office/officeart/2005/8/layout/vList6"/>
    <dgm:cxn modelId="{27C974FD-7D78-4C05-BEBF-321223F387F1}" type="presParOf" srcId="{502C8802-8443-4F9E-8DB6-46CFD6BA0822}" destId="{F62E1D75-83AA-4DC3-861F-2DFABCD79C2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odlecloud.com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lmslist.ru/free-sdo/obzor-moodle" TargetMode="External"/><Relationship Id="rId2" Type="http://schemas.openxmlformats.org/officeDocument/2006/relationships/hyperlink" Target="https://phys.bspu.by/newmoodle/pluginfile.php/806/mod_resource/content/2/&#1055;&#1086;&#1089;&#1086;&#1073;&#1080;&#1077;_Moodle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uneo.ru/3-besplatnye-sistemy-distancionnogo-obucheniya-obzor/" TargetMode="External"/><Relationship Id="rId4" Type="http://schemas.openxmlformats.org/officeDocument/2006/relationships/hyperlink" Target="https://el-blog.ru/chto-takoe-lm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7812360" cy="814242"/>
          </a:xfrm>
        </p:spPr>
        <p:txBody>
          <a:bodyPr/>
          <a:lstStyle/>
          <a:p>
            <a:pPr algn="ctr"/>
            <a:r>
              <a:rPr lang="ru-RU" dirty="0" smtClean="0"/>
              <a:t>Система дистанционного обучения</a:t>
            </a:r>
            <a:endParaRPr lang="ru-RU" dirty="0"/>
          </a:p>
        </p:txBody>
      </p:sp>
      <p:pic>
        <p:nvPicPr>
          <p:cNvPr id="4" name="Рисунок 3" descr="mood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1268760"/>
            <a:ext cx="7145573" cy="36681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71800" y="5661248"/>
            <a:ext cx="6012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i="1" dirty="0" smtClean="0"/>
              <a:t>Васильева Н.С., преподаватель </a:t>
            </a:r>
          </a:p>
          <a:p>
            <a:pPr algn="r"/>
            <a:r>
              <a:rPr lang="ru-RU" sz="1600" i="1" dirty="0" smtClean="0"/>
              <a:t>ГБПОУ «Самарский социально-педагогический колледж»</a:t>
            </a:r>
            <a:endParaRPr lang="ru-RU" sz="1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 fontAlgn="base"/>
            <a:r>
              <a:rPr lang="ru-RU" b="1" dirty="0" smtClean="0"/>
              <a:t>Преимущества </a:t>
            </a:r>
            <a:r>
              <a:rPr lang="en-GB" b="1" dirty="0" err="1" smtClean="0"/>
              <a:t>iSpring</a:t>
            </a:r>
            <a:r>
              <a:rPr lang="en-GB" b="1" dirty="0" smtClean="0"/>
              <a:t> Online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80920" cy="5661248"/>
          </a:xfrm>
        </p:spPr>
        <p:txBody>
          <a:bodyPr>
            <a:normAutofit fontScale="55000" lnSpcReduction="20000"/>
          </a:bodyPr>
          <a:lstStyle/>
          <a:p>
            <a:pPr algn="just" fontAlgn="base"/>
            <a:r>
              <a:rPr lang="ru-RU" sz="3500" i="1" dirty="0" err="1" smtClean="0"/>
              <a:t>Безлимитное</a:t>
            </a:r>
            <a:r>
              <a:rPr lang="ru-RU" sz="3500" i="1" dirty="0" smtClean="0"/>
              <a:t> хранилище. </a:t>
            </a:r>
            <a:r>
              <a:rPr lang="ru-RU" sz="3500" dirty="0" smtClean="0"/>
              <a:t>В систему можно загрузить неограниченное количество учебных материалов: курсов, видеороликов, книг, презентаций.</a:t>
            </a:r>
          </a:p>
          <a:p>
            <a:pPr algn="just" fontAlgn="base"/>
            <a:r>
              <a:rPr lang="ru-RU" sz="3500" i="1" dirty="0" smtClean="0"/>
              <a:t>Мобильное обучение.</a:t>
            </a:r>
            <a:r>
              <a:rPr lang="ru-RU" sz="3500" dirty="0" smtClean="0"/>
              <a:t> Курсы можно открыть на компьютере, планшете, смартфоне даже </a:t>
            </a:r>
            <a:r>
              <a:rPr lang="ru-RU" sz="3500" dirty="0" err="1" smtClean="0"/>
              <a:t>офлайн</a:t>
            </a:r>
            <a:r>
              <a:rPr lang="ru-RU" sz="3500" dirty="0" smtClean="0"/>
              <a:t>, например, в поезде или самолете.</a:t>
            </a:r>
          </a:p>
          <a:p>
            <a:pPr algn="just" fontAlgn="base"/>
            <a:r>
              <a:rPr lang="ru-RU" sz="3500" i="1" dirty="0" smtClean="0"/>
              <a:t>Полный контроль за успеваемостью обучающихся</a:t>
            </a:r>
            <a:r>
              <a:rPr lang="ru-RU" sz="3500" dirty="0" smtClean="0"/>
              <a:t>. У </a:t>
            </a:r>
            <a:r>
              <a:rPr lang="ru-RU" sz="3500" dirty="0" err="1" smtClean="0"/>
              <a:t>iSpring</a:t>
            </a:r>
            <a:r>
              <a:rPr lang="ru-RU" sz="3500" dirty="0" smtClean="0"/>
              <a:t> </a:t>
            </a:r>
            <a:r>
              <a:rPr lang="ru-RU" sz="3500" dirty="0" err="1" smtClean="0"/>
              <a:t>Online</a:t>
            </a:r>
            <a:r>
              <a:rPr lang="ru-RU" sz="3500" dirty="0" smtClean="0"/>
              <a:t> есть мощный сервис аналитики и 23 типа отчетов. Вы всегда будете в курсе, как часто студенты заходят на портал, сколько времени тратят на обучение, сколько курсов прошли, какие ошибки в тестах допустили.</a:t>
            </a:r>
          </a:p>
          <a:p>
            <a:pPr algn="just" fontAlgn="base"/>
            <a:r>
              <a:rPr lang="ru-RU" sz="3500" i="1" dirty="0" smtClean="0"/>
              <a:t>Быстрая </a:t>
            </a:r>
            <a:r>
              <a:rPr lang="ru-RU" sz="3500" i="1" dirty="0" err="1" smtClean="0"/>
              <a:t>техподдержка</a:t>
            </a:r>
            <a:r>
              <a:rPr lang="ru-RU" sz="3500" i="1" dirty="0" smtClean="0"/>
              <a:t>.</a:t>
            </a:r>
            <a:r>
              <a:rPr lang="ru-RU" sz="3500" dirty="0" smtClean="0"/>
              <a:t> Служба поддержки быстро ответит на ваше обращение по работе с платформой по телефону, в чате или почте.</a:t>
            </a:r>
          </a:p>
          <a:p>
            <a:pPr algn="just" fontAlgn="base"/>
            <a:r>
              <a:rPr lang="ru-RU" sz="3500" i="1" dirty="0" smtClean="0"/>
              <a:t>Портал в вашем  стиле.</a:t>
            </a:r>
            <a:r>
              <a:rPr lang="ru-RU" sz="3500" dirty="0" smtClean="0"/>
              <a:t> Вы можете оформить учебный портал по вашему усмотрению: изменить цвета, загрузить логотип и поменять URL-адрес.</a:t>
            </a:r>
          </a:p>
          <a:p>
            <a:pPr algn="just" fontAlgn="base"/>
            <a:r>
              <a:rPr lang="ru-RU" sz="3500" i="1" dirty="0" err="1" smtClean="0"/>
              <a:t>Вебинары</a:t>
            </a:r>
            <a:r>
              <a:rPr lang="ru-RU" sz="3500" i="1" dirty="0" smtClean="0"/>
              <a:t>. </a:t>
            </a:r>
            <a:r>
              <a:rPr lang="ru-RU" sz="3500" dirty="0" smtClean="0"/>
              <a:t>Можно демонстрировать рабочий стол, презентацию или видео, писать в общий и личный чат. Система автоматически отправляет участникам напоминание о ближайшей </a:t>
            </a:r>
            <a:r>
              <a:rPr lang="ru-RU" sz="3500" dirty="0" err="1" smtClean="0"/>
              <a:t>онлайн-встрече</a:t>
            </a:r>
            <a:r>
              <a:rPr lang="ru-RU" sz="3500" dirty="0" smtClean="0"/>
              <a:t> и сообщает об изменении в расписании — писать каждому лично не придётся. Записи </a:t>
            </a:r>
            <a:r>
              <a:rPr lang="ru-RU" sz="3500" dirty="0" err="1" smtClean="0"/>
              <a:t>вебинаров</a:t>
            </a:r>
            <a:r>
              <a:rPr lang="ru-RU" sz="3500" dirty="0" smtClean="0"/>
              <a:t> сохраняются.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ru-RU" b="1" dirty="0" smtClean="0"/>
              <a:t>Недостатки</a:t>
            </a:r>
            <a:br>
              <a:rPr lang="ru-RU" b="1" dirty="0" smtClean="0"/>
            </a:br>
            <a:endParaRPr lang="ru-RU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ru-RU" dirty="0" err="1" smtClean="0"/>
              <a:t>iSpring</a:t>
            </a:r>
            <a:r>
              <a:rPr lang="ru-RU" dirty="0" smtClean="0"/>
              <a:t> </a:t>
            </a:r>
            <a:r>
              <a:rPr lang="ru-RU" dirty="0" err="1" smtClean="0"/>
              <a:t>Online</a:t>
            </a:r>
            <a:r>
              <a:rPr lang="ru-RU" dirty="0" smtClean="0"/>
              <a:t> — платная система. Стоимость обучения одного пользователя стоит 97 рублей в месяц.</a:t>
            </a:r>
          </a:p>
          <a:p>
            <a:pPr fontAlgn="base"/>
            <a:r>
              <a:rPr lang="ru-RU" dirty="0" smtClean="0"/>
              <a:t>Минимальное число пользователей — 50.</a:t>
            </a:r>
          </a:p>
          <a:p>
            <a:endParaRPr lang="ru-RU" dirty="0"/>
          </a:p>
        </p:txBody>
      </p:sp>
      <p:pic>
        <p:nvPicPr>
          <p:cNvPr id="5" name="Рисунок 4" descr="KTg3nBNMZ0ui8bY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293096"/>
            <a:ext cx="5569228" cy="140589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4330824" cy="1719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Система дистанционного обучения</a:t>
            </a:r>
            <a:br>
              <a:rPr lang="ru-RU" b="1" dirty="0" smtClean="0"/>
            </a:br>
            <a:r>
              <a:rPr lang="en-US" b="1" dirty="0" err="1" smtClean="0"/>
              <a:t>Moodle</a:t>
            </a:r>
            <a:endParaRPr lang="ru-RU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708920"/>
            <a:ext cx="8003232" cy="3765032"/>
          </a:xfrm>
        </p:spPr>
        <p:txBody>
          <a:bodyPr/>
          <a:lstStyle/>
          <a:p>
            <a:pPr algn="just"/>
            <a:r>
              <a:rPr lang="en-GB" i="1" dirty="0" smtClean="0"/>
              <a:t>Modular Object-Oriented Dynamic Learning Environment</a:t>
            </a:r>
            <a:r>
              <a:rPr lang="en-GB" dirty="0" smtClean="0"/>
              <a:t> (</a:t>
            </a:r>
            <a:r>
              <a:rPr lang="ru-RU" dirty="0" smtClean="0"/>
              <a:t>модульная объектно-ориентированная динамическая обучающая среда). </a:t>
            </a:r>
            <a:endParaRPr lang="en-US" dirty="0" smtClean="0"/>
          </a:p>
          <a:p>
            <a:pPr algn="just"/>
            <a:r>
              <a:rPr lang="ru-RU" dirty="0" smtClean="0"/>
              <a:t>Свободное </a:t>
            </a:r>
            <a:r>
              <a:rPr lang="ru-RU" dirty="0" err="1" smtClean="0"/>
              <a:t>веб-приложение</a:t>
            </a:r>
            <a:r>
              <a:rPr lang="ru-RU" dirty="0" smtClean="0"/>
              <a:t>, предоставляющее возможность создавать сайты для </a:t>
            </a:r>
            <a:r>
              <a:rPr lang="ru-RU" dirty="0" err="1" smtClean="0"/>
              <a:t>онлайн-обучения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Первая версия написана 20 августа 2002 года.</a:t>
            </a:r>
            <a:endParaRPr lang="ru-RU" dirty="0"/>
          </a:p>
        </p:txBody>
      </p:sp>
      <p:pic>
        <p:nvPicPr>
          <p:cNvPr id="4" name="Рисунок 3" descr="mood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60648"/>
            <a:ext cx="4032448" cy="20700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931224" cy="122413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Система дистанционного обучения </a:t>
            </a:r>
            <a:r>
              <a:rPr lang="en-GB" b="1" dirty="0" err="1" smtClean="0"/>
              <a:t>Moodle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/>
              <a:t>одна из наиболее популярных систем дистанционного обучения в России; </a:t>
            </a:r>
          </a:p>
          <a:p>
            <a:pPr algn="just"/>
            <a:r>
              <a:rPr lang="ru-RU" sz="2200" dirty="0" smtClean="0"/>
              <a:t>полностью бесплатная (можно свободно скачивать, устанавливать, изменять и т.д.);</a:t>
            </a:r>
          </a:p>
          <a:p>
            <a:pPr algn="just"/>
            <a:r>
              <a:rPr lang="ru-RU" sz="2200" dirty="0" smtClean="0"/>
              <a:t>относиться к </a:t>
            </a:r>
            <a:r>
              <a:rPr lang="ru-RU" sz="2200" dirty="0" err="1" smtClean="0"/>
              <a:t>Open</a:t>
            </a:r>
            <a:r>
              <a:rPr lang="ru-RU" sz="2200" dirty="0" smtClean="0"/>
              <a:t> </a:t>
            </a:r>
            <a:r>
              <a:rPr lang="ru-RU" sz="2200" dirty="0" err="1" smtClean="0"/>
              <a:t>Source</a:t>
            </a:r>
            <a:r>
              <a:rPr lang="ru-RU" sz="2200" dirty="0" smtClean="0"/>
              <a:t> системам, т.е. системам с открытым исходным кодом, что позволяет многим программистам создавать дополнительные полезные расширения или модули;</a:t>
            </a:r>
          </a:p>
          <a:p>
            <a:pPr algn="just"/>
            <a:r>
              <a:rPr lang="ru-RU" sz="2200" dirty="0" smtClean="0"/>
              <a:t>подходит для организации дистанционного обучения любого уровня – от персональной ДОС до системы электронного обучения крупного образовательного учреждения.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Преимущества </a:t>
            </a:r>
            <a:r>
              <a:rPr lang="en-US" b="1" dirty="0" err="1" smtClean="0"/>
              <a:t>Moodle</a:t>
            </a:r>
            <a:endParaRPr lang="ru-RU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931224" cy="5544616"/>
          </a:xfrm>
        </p:spPr>
        <p:txBody>
          <a:bodyPr>
            <a:normAutofit fontScale="77500" lnSpcReduction="20000"/>
          </a:bodyPr>
          <a:lstStyle/>
          <a:p>
            <a:pPr algn="just" fontAlgn="base"/>
            <a:r>
              <a:rPr lang="ru-RU" sz="2600" dirty="0" smtClean="0"/>
              <a:t>полностью бесплатная система, готовая к внедрению;</a:t>
            </a:r>
          </a:p>
          <a:p>
            <a:pPr algn="just" fontAlgn="base"/>
            <a:r>
              <a:rPr lang="ru-RU" sz="2600" dirty="0" smtClean="0"/>
              <a:t>возможность создания качественных курсов для дистанционного обучения;</a:t>
            </a:r>
          </a:p>
          <a:p>
            <a:pPr algn="just" fontAlgn="base"/>
            <a:r>
              <a:rPr lang="ru-RU" sz="2600" dirty="0" smtClean="0"/>
              <a:t>широкие возможности управления курсами;</a:t>
            </a:r>
          </a:p>
          <a:p>
            <a:pPr algn="just" fontAlgn="base"/>
            <a:r>
              <a:rPr lang="ru-RU" sz="2600" dirty="0" smtClean="0"/>
              <a:t>разнообразие учебных элементов;</a:t>
            </a:r>
          </a:p>
          <a:p>
            <a:pPr algn="just" fontAlgn="base"/>
            <a:r>
              <a:rPr lang="ru-RU" sz="2600" dirty="0" smtClean="0"/>
              <a:t>мощный аппарат тестирования;</a:t>
            </a:r>
          </a:p>
          <a:p>
            <a:pPr algn="just" fontAlgn="base"/>
            <a:r>
              <a:rPr lang="ru-RU" sz="2600" dirty="0" smtClean="0"/>
              <a:t>отслеживание прогресса учащихся посредством визуализации;</a:t>
            </a:r>
          </a:p>
          <a:p>
            <a:pPr algn="just" fontAlgn="base"/>
            <a:r>
              <a:rPr lang="ru-RU" sz="2600" dirty="0" smtClean="0"/>
              <a:t>возможность публикации учебного </a:t>
            </a:r>
            <a:r>
              <a:rPr lang="ru-RU" sz="2600" dirty="0" err="1" smtClean="0"/>
              <a:t>контента</a:t>
            </a:r>
            <a:r>
              <a:rPr lang="ru-RU" sz="2600" dirty="0" smtClean="0"/>
              <a:t> различного формата – аудио, видео, текст, </a:t>
            </a:r>
            <a:r>
              <a:rPr lang="ru-RU" sz="2600" dirty="0" err="1" smtClean="0"/>
              <a:t>флэш</a:t>
            </a:r>
            <a:r>
              <a:rPr lang="ru-RU" sz="2600" dirty="0" smtClean="0"/>
              <a:t> и т.д.;</a:t>
            </a:r>
          </a:p>
          <a:p>
            <a:pPr algn="just" fontAlgn="base"/>
            <a:r>
              <a:rPr lang="ru-RU" sz="2600" dirty="0" smtClean="0"/>
              <a:t>позволяет реализовать дифференцированное обучение;</a:t>
            </a:r>
          </a:p>
          <a:p>
            <a:pPr algn="just" fontAlgn="base"/>
            <a:r>
              <a:rPr lang="ru-RU" sz="2600" dirty="0" smtClean="0"/>
              <a:t>поддерживает разнообразные педагогические сценарии и образовательные стратегии (программирование, модульное, индивидуальное, социальное обучение);</a:t>
            </a:r>
          </a:p>
          <a:p>
            <a:pPr algn="just" fontAlgn="base"/>
            <a:r>
              <a:rPr lang="ru-RU" sz="2600" dirty="0" smtClean="0"/>
              <a:t>содержит настройки вариантов управления доступа пользователей к курсу (запись только учителем, по кодовому слову, </a:t>
            </a:r>
            <a:r>
              <a:rPr lang="ru-RU" sz="2600" dirty="0" err="1" smtClean="0"/>
              <a:t>модерация</a:t>
            </a:r>
            <a:r>
              <a:rPr lang="ru-RU" sz="2600" dirty="0" smtClean="0"/>
              <a:t> и т.д.).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Недостатки </a:t>
            </a:r>
            <a:r>
              <a:rPr lang="en-GB" b="1" dirty="0" err="1" smtClean="0"/>
              <a:t>Moodle</a:t>
            </a:r>
            <a:r>
              <a:rPr lang="en-GB" dirty="0" smtClean="0"/>
              <a:t/>
            </a:r>
            <a:br>
              <a:rPr lang="en-GB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859216" cy="5133184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sz="2600" dirty="0" smtClean="0"/>
              <a:t>Система бесплатная, но ее нужно где-то устанавливать (нужен сервер или </a:t>
            </a:r>
            <a:r>
              <a:rPr lang="ru-RU" sz="2600" dirty="0" err="1" smtClean="0"/>
              <a:t>хостинг</a:t>
            </a:r>
            <a:r>
              <a:rPr lang="ru-RU" sz="2600" dirty="0" smtClean="0"/>
              <a:t>, доменное имя и т.д.); все это может оказаться непосильной и дорогостоящей задачей для школы или частного репетитора.</a:t>
            </a:r>
          </a:p>
          <a:p>
            <a:pPr algn="just" fontAlgn="base"/>
            <a:r>
              <a:rPr lang="ru-RU" sz="2600" dirty="0" err="1" smtClean="0"/>
              <a:t>Moodle</a:t>
            </a:r>
            <a:r>
              <a:rPr lang="ru-RU" sz="2600" dirty="0" smtClean="0"/>
              <a:t> очень требователен к серверу (показательно, что бесплатный </a:t>
            </a:r>
            <a:r>
              <a:rPr lang="ru-RU" sz="2600" dirty="0" err="1" smtClean="0"/>
              <a:t>хостинг</a:t>
            </a:r>
            <a:r>
              <a:rPr lang="ru-RU" sz="2600" dirty="0" smtClean="0"/>
              <a:t> позволяет установить только старые версии этой СДО).</a:t>
            </a:r>
          </a:p>
          <a:p>
            <a:pPr algn="just" fontAlgn="base"/>
            <a:r>
              <a:rPr lang="ru-RU" sz="2600" dirty="0" smtClean="0"/>
              <a:t>Потребляет много ресурсов, что может увеличить финансовые затраты.</a:t>
            </a:r>
          </a:p>
          <a:p>
            <a:pPr algn="just" fontAlgn="base"/>
            <a:r>
              <a:rPr lang="ru-RU" sz="2600" dirty="0" smtClean="0"/>
              <a:t>Слишком громоздкий – многие инструменты </a:t>
            </a:r>
            <a:r>
              <a:rPr lang="ru-RU" sz="2600" dirty="0" err="1" smtClean="0"/>
              <a:t>Moodle</a:t>
            </a:r>
            <a:r>
              <a:rPr lang="ru-RU" sz="2600" dirty="0" smtClean="0"/>
              <a:t> не используются даже в вузе.</a:t>
            </a:r>
          </a:p>
          <a:p>
            <a:pPr algn="just" fontAlgn="base"/>
            <a:r>
              <a:rPr lang="ru-RU" sz="2600" dirty="0" smtClean="0"/>
              <a:t>Требует серьезного изучения – метод «научного </a:t>
            </a:r>
            <a:r>
              <a:rPr lang="ru-RU" sz="2600" dirty="0" err="1" smtClean="0"/>
              <a:t>тыка</a:t>
            </a:r>
            <a:r>
              <a:rPr lang="ru-RU" sz="2600" dirty="0" smtClean="0"/>
              <a:t>» не пройдет.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Учебные элементы курса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196975"/>
          <a:ext cx="7467600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Анкета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fontAlgn="base">
              <a:lnSpc>
                <a:spcPct val="90000"/>
              </a:lnSpc>
            </a:pPr>
            <a:r>
              <a:rPr lang="ru-RU" sz="2200" dirty="0" smtClean="0"/>
              <a:t>Содержит три типа анкет для оценивания и стимулирования обучения в дистанционных курсах (можно использовать для сбора данных, которые помогут лучше узнать обучающихся и поразмышлять об эффективности обучения).</a:t>
            </a:r>
          </a:p>
          <a:p>
            <a:pPr algn="just" fontAlgn="base">
              <a:lnSpc>
                <a:spcPct val="90000"/>
              </a:lnSpc>
            </a:pPr>
            <a:r>
              <a:rPr lang="ru-RU" sz="2200" dirty="0" smtClean="0"/>
              <a:t>Анкеты содержат предварительно заданные вопросы, которые НЕ РЕДАКТИРУЮТСЯ! Преподаватели, которые хотят создать свои анкеты, могут использовать активный элемент «Обратная связь».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База Данных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fontScale="40000" lnSpcReduction="20000"/>
          </a:bodyPr>
          <a:lstStyle/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позволяет участникам создавать, обслуживать и искать записи из совокупности. Структура записей определяется преподавателем через количество полей. Типы полей включают флажки, переключатели, выпадающие списки, меню, текстовые области, гиперссылки, изображения и загружаемые файлы.</a:t>
            </a:r>
          </a:p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Визуальное отображение информации при просмотре и редактировании записей в базе данных определяется шаблонами базы данных. Элементы «База данных» могут совместно использоваться в курсах в виде заготовок, а преподаватель может также импортировать и экспортировать записи в базу данных.</a:t>
            </a:r>
          </a:p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Если в базе данных включен </a:t>
            </a:r>
            <a:r>
              <a:rPr lang="ru-RU" sz="3800" dirty="0" err="1" smtClean="0"/>
              <a:t>автосвязывающий</a:t>
            </a:r>
            <a:r>
              <a:rPr lang="ru-RU" sz="3800" dirty="0" smtClean="0"/>
              <a:t> фильтр, то любая запись базы данных будет автоматически связана в курсе со встречающимся одинаковым словом и/или фразой.</a:t>
            </a:r>
          </a:p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Преподаватель может разрешить комментировать записи. Записи также могут быть оценены преподавателями или студентами (равноправная оценка). Баллы могут быть объединены, чтобы сформировать окончательную оценку, которая записывается в журнал оценок.</a:t>
            </a:r>
          </a:p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База данных имеет множество применений, таких как:</a:t>
            </a:r>
          </a:p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совместные коллекции </a:t>
            </a:r>
            <a:r>
              <a:rPr lang="ru-RU" sz="3800" dirty="0" err="1" smtClean="0"/>
              <a:t>веб-ссылок</a:t>
            </a:r>
            <a:r>
              <a:rPr lang="ru-RU" sz="3800" dirty="0" smtClean="0"/>
              <a:t>, книг, рецензий на книги, журнальные ссылки, библиографические списки и т.д.</a:t>
            </a:r>
          </a:p>
          <a:p>
            <a:pPr algn="just" fontAlgn="base">
              <a:lnSpc>
                <a:spcPct val="110000"/>
              </a:lnSpc>
            </a:pPr>
            <a:r>
              <a:rPr lang="ru-RU" sz="3800" dirty="0" smtClean="0"/>
              <a:t>отображение студентами созданных фотографий, плакатов, </a:t>
            </a:r>
            <a:r>
              <a:rPr lang="ru-RU" sz="3800" dirty="0" err="1" smtClean="0"/>
              <a:t>веб-сайты</a:t>
            </a:r>
            <a:r>
              <a:rPr lang="ru-RU" sz="3800" dirty="0" smtClean="0"/>
              <a:t> или стихи для просмотра и взаимных комментариев.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Вики (</a:t>
            </a:r>
            <a:r>
              <a:rPr lang="ru-RU" b="1" dirty="0" err="1" smtClean="0"/>
              <a:t>Wiki</a:t>
            </a:r>
            <a:r>
              <a:rPr lang="ru-RU" b="1" dirty="0" smtClean="0"/>
              <a:t>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787208" cy="5133184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sz="2600" dirty="0" smtClean="0"/>
              <a:t>Позволяет участникам добавлять и редактировать набор связанных </a:t>
            </a:r>
            <a:r>
              <a:rPr lang="ru-RU" sz="2600" dirty="0" err="1" smtClean="0"/>
              <a:t>веб-страниц</a:t>
            </a:r>
            <a:r>
              <a:rPr lang="ru-RU" sz="2600" dirty="0" smtClean="0"/>
              <a:t>. </a:t>
            </a:r>
          </a:p>
          <a:p>
            <a:pPr algn="just" fontAlgn="base"/>
            <a:r>
              <a:rPr lang="ru-RU" sz="2600" dirty="0" smtClean="0"/>
              <a:t>Вики может быть совместной, когда все участники курса способны редактировать ее, или индивидуальной, которую может редактировать только автор. В Вики сохраняется история предыдущих версий каждой страницы с перечислением изменений, сделанных каждым участником.</a:t>
            </a:r>
          </a:p>
          <a:p>
            <a:pPr algn="just" fontAlgn="base"/>
            <a:r>
              <a:rPr lang="ru-RU" sz="2600" dirty="0" smtClean="0"/>
              <a:t>Можно использовать для создания групповых заметок к лекциям или учебникам; для планирования общей работы или обсуждения; при совместном создании обучающимися книги по теме, заданной преподавателем; для совместного сочинения историй или создания стихотворений, где каждый участник пишет строку или строфу; как личный журнал для заметок об исследованиях.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19256" cy="1052736"/>
          </a:xfrm>
        </p:spPr>
        <p:txBody>
          <a:bodyPr/>
          <a:lstStyle/>
          <a:p>
            <a:pPr algn="ctr"/>
            <a:r>
              <a:rPr lang="ru-RU" b="1" dirty="0" smtClean="0"/>
              <a:t>Системы управления обучением(СУО)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003232" cy="54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Learning Management System (LMS)</a:t>
            </a:r>
            <a:endParaRPr lang="ru-RU" dirty="0" smtClean="0"/>
          </a:p>
          <a:p>
            <a:pPr algn="just"/>
            <a:r>
              <a:rPr lang="ru-RU" dirty="0" smtClean="0"/>
              <a:t>Системы дистанционного обучения (СДО)</a:t>
            </a:r>
          </a:p>
          <a:p>
            <a:pPr algn="just"/>
            <a:r>
              <a:rPr lang="ru-RU" dirty="0" smtClean="0"/>
              <a:t>Программное приложение для администрирования учебных курсов в рамках дистанционного обучения.</a:t>
            </a:r>
          </a:p>
          <a:p>
            <a:pPr algn="just"/>
            <a:r>
              <a:rPr lang="ru-RU" dirty="0" smtClean="0"/>
              <a:t>Создание специальных приложений, позволяющих сделать администрирование учебных курсов простым и технологичным, стало органическим развитием идеи дистанционного обучения и произошло во второй половине XX века в академическом секторе. </a:t>
            </a:r>
          </a:p>
          <a:p>
            <a:pPr algn="just"/>
            <a:r>
              <a:rPr lang="ru-RU" dirty="0" smtClean="0"/>
              <a:t>Прообразы современных СУО возникли задолго до появления компьютеров.</a:t>
            </a:r>
          </a:p>
          <a:p>
            <a:pPr algn="just"/>
            <a:r>
              <a:rPr lang="ru-RU" dirty="0" smtClean="0"/>
              <a:t>По мере развития электроники, стало возможным создание СУО в современном понимании данного термина.</a:t>
            </a:r>
          </a:p>
          <a:p>
            <a:pPr algn="just"/>
            <a:r>
              <a:rPr lang="ru-RU" dirty="0" smtClean="0"/>
              <a:t>Появление и развитие Интернета привело к взрывному росту СУО в 1990-е годы - электронное обучение вышло за пределы университетов и стало неотъемлемой частью образования и повышения квалификации во всех сферах человеческой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Элементы</a:t>
            </a:r>
            <a:r>
              <a:rPr lang="ru-RU" b="1" dirty="0" smtClean="0"/>
              <a:t> курса: «Глоссарий»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064896" cy="5472608"/>
          </a:xfrm>
        </p:spPr>
        <p:txBody>
          <a:bodyPr>
            <a:noAutofit/>
          </a:bodyPr>
          <a:lstStyle/>
          <a:p>
            <a:pPr algn="just" fontAlgn="base"/>
            <a:r>
              <a:rPr lang="ru-RU" sz="2000" dirty="0" smtClean="0"/>
              <a:t>Позволяет участникам создавать и поддерживать список определений, подобный словарю или собирать и систематизировать ресурсы и информацию.</a:t>
            </a:r>
          </a:p>
          <a:p>
            <a:pPr algn="just" fontAlgn="base"/>
            <a:r>
              <a:rPr lang="ru-RU" sz="2000" dirty="0" smtClean="0"/>
              <a:t>Преподаватель может разрешить прикреплять файлы к записям глоссария. Прикрепленные изображения отображаются в записи. Может проводиться поиск и просмотр записей по алфавиту, категории, дате или автору. Записи могут быть одобрены по умолчанию, либо они должны быть одобрены преподавателем, прежде чем станут доступны всем для просмотра.</a:t>
            </a:r>
          </a:p>
          <a:p>
            <a:pPr algn="just" fontAlgn="base"/>
            <a:r>
              <a:rPr lang="ru-RU" sz="2000" dirty="0" smtClean="0"/>
              <a:t>Если в глоссарии включен </a:t>
            </a:r>
            <a:r>
              <a:rPr lang="ru-RU" sz="2000" dirty="0" err="1" smtClean="0"/>
              <a:t>автосвязывающий</a:t>
            </a:r>
            <a:r>
              <a:rPr lang="ru-RU" sz="2000" dirty="0" smtClean="0"/>
              <a:t> фильтр, то запись будет автоматически связана в курсе со словом и/или фразой, в которых встречается термин.</a:t>
            </a:r>
          </a:p>
          <a:p>
            <a:pPr algn="just" fontAlgn="base"/>
            <a:r>
              <a:rPr lang="ru-RU" sz="2000" dirty="0" smtClean="0"/>
              <a:t>Преподаватель может разрешить комментарии для записей. Записи могут также быть оценены преподавателями или студентами (равноправная оценка).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«Задание»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931224" cy="5349208"/>
          </a:xfrm>
        </p:spPr>
        <p:txBody>
          <a:bodyPr>
            <a:normAutofit/>
          </a:bodyPr>
          <a:lstStyle/>
          <a:p>
            <a:pPr algn="just" fontAlgn="base"/>
            <a:r>
              <a:rPr lang="ru-RU" sz="1800" dirty="0" smtClean="0"/>
              <a:t>Позволяет преподавателям добавлять коммуникативные задания, собирать студенческие работы, оценивать их и предоставлять отзывы.</a:t>
            </a:r>
          </a:p>
          <a:p>
            <a:pPr algn="just" fontAlgn="base"/>
            <a:r>
              <a:rPr lang="ru-RU" sz="1800" dirty="0" smtClean="0"/>
              <a:t>Студенты могут отправлять любой цифровой </a:t>
            </a:r>
            <a:r>
              <a:rPr lang="ru-RU" sz="1800" dirty="0" err="1" smtClean="0"/>
              <a:t>контент</a:t>
            </a:r>
            <a:r>
              <a:rPr lang="ru-RU" sz="1800" dirty="0" smtClean="0"/>
              <a:t> (файлы), такие как документы </a:t>
            </a:r>
            <a:r>
              <a:rPr lang="ru-RU" sz="1800" dirty="0" err="1" smtClean="0"/>
              <a:t>Word</a:t>
            </a:r>
            <a:r>
              <a:rPr lang="ru-RU" sz="1800" dirty="0" smtClean="0"/>
              <a:t>, электронные таблицы, изображения, аудио- или видео файлы. Альтернативно или дополнительно преподаватель может потребовать от студента вводить свой ответ непосредственно в текстовом редакторе. </a:t>
            </a:r>
          </a:p>
          <a:p>
            <a:pPr algn="just" fontAlgn="base"/>
            <a:r>
              <a:rPr lang="ru-RU" sz="1800" dirty="0" smtClean="0"/>
              <a:t>«Задание» может быть использоваться и для ответов вне сайта, которые выполняются в автономном режиме (например, при создании предметов искусства) и не требовать представления в цифровом виде.</a:t>
            </a:r>
          </a:p>
          <a:p>
            <a:pPr algn="just" fontAlgn="base"/>
            <a:r>
              <a:rPr lang="ru-RU" sz="1800" dirty="0" smtClean="0"/>
              <a:t>При оценивании задания преподаватель может оставлять отзывы в виде комментариев, загружать файл с исправленным ответом студента или аудио-отзыв. Ответы могут быть оценены баллами, пользовательской шкалой оценивания или «продвинутыми» методами, такими как рубрики. Итоговая оценка заносится в Журнал оценок.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«Лекция»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03232" cy="5421216"/>
          </a:xfrm>
        </p:spPr>
        <p:txBody>
          <a:bodyPr>
            <a:normAutofit fontScale="77500" lnSpcReduction="20000"/>
          </a:bodyPr>
          <a:lstStyle/>
          <a:p>
            <a:pPr algn="just" fontAlgn="base"/>
            <a:r>
              <a:rPr lang="ru-RU" sz="2600" dirty="0" smtClean="0"/>
              <a:t>Позволяет использовать линейную схему лекции, состоящую из ряда обучающих страниц или создать древовидную схему, которая содержит различные пути или варианты для учащегося. </a:t>
            </a:r>
          </a:p>
          <a:p>
            <a:pPr algn="just" fontAlgn="base"/>
            <a:r>
              <a:rPr lang="ru-RU" sz="2600" dirty="0" smtClean="0"/>
              <a:t>Для увеличения активного взаимодействия и контроля понимания преподаватели могут использовать различные вопросы, такие как «множественный выбор», «соответствие» и «короткий ответ». В зависимости от выбранного студентом ответа и стратегии, разработанной преподавателем, студенты могут перейти на другую страницу, возвратиться на предыдущую страницу или быть перенаправленными совершенно по другому пути.</a:t>
            </a:r>
          </a:p>
          <a:p>
            <a:pPr algn="just" fontAlgn="base"/>
            <a:r>
              <a:rPr lang="ru-RU" sz="2600" dirty="0" smtClean="0"/>
              <a:t>Лекцию можно оценивать, оценки записываются в журнал оценок.</a:t>
            </a:r>
          </a:p>
          <a:p>
            <a:pPr algn="just" fontAlgn="base"/>
            <a:r>
              <a:rPr lang="ru-RU" sz="2600" dirty="0" smtClean="0"/>
              <a:t>Лекции могут быть использованы для самостоятельного изучения новой темы; для сценариев или упражнений по моделированию/принятию решений; для различающегося контроля, с разными наборами вопросов в зависимости от ответов на первые вопросы.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«Опрос»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931224" cy="5277200"/>
          </a:xfrm>
        </p:spPr>
        <p:txBody>
          <a:bodyPr>
            <a:normAutofit/>
          </a:bodyPr>
          <a:lstStyle/>
          <a:p>
            <a:pPr algn="just" fontAlgn="base"/>
            <a:r>
              <a:rPr lang="ru-RU" sz="2000" dirty="0" smtClean="0"/>
              <a:t>Позволяет создавать опрос, в том числе опрос с множественным выбором.</a:t>
            </a:r>
          </a:p>
          <a:p>
            <a:pPr algn="just" fontAlgn="base"/>
            <a:r>
              <a:rPr lang="ru-RU" sz="2000" dirty="0" smtClean="0"/>
              <a:t>Результаты опроса могут быть опубликованы после ответов студентов, после определенной даты, или не показаны вообще. Результаты могут быть опубликованы с именами студентов или анонимно.</a:t>
            </a:r>
          </a:p>
          <a:p>
            <a:pPr algn="just" fontAlgn="base"/>
            <a:r>
              <a:rPr lang="ru-RU" sz="2000" dirty="0" smtClean="0"/>
              <a:t>Опросы могут быть использованы в качестве быстрого голосования для выбора темы, для быстрой проверки понимания, для содействия студенту в принятии решений (например, позволить студентам голосовать о направлении курса).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«Семинар»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544616"/>
          </a:xfrm>
        </p:spPr>
        <p:txBody>
          <a:bodyPr>
            <a:normAutofit fontScale="85000" lnSpcReduction="10000"/>
          </a:bodyPr>
          <a:lstStyle/>
          <a:p>
            <a:pPr algn="just" fontAlgn="base"/>
            <a:r>
              <a:rPr lang="ru-RU" dirty="0" smtClean="0"/>
              <a:t>Позволяет накапливать, просматривать, рецензировать и взаимно оценивать студенческие работы.</a:t>
            </a:r>
          </a:p>
          <a:p>
            <a:pPr algn="just" fontAlgn="base"/>
            <a:r>
              <a:rPr lang="ru-RU" dirty="0" smtClean="0"/>
              <a:t>Студенты могут представлять свою работу в виде любых файлов, например, документы </a:t>
            </a:r>
            <a:r>
              <a:rPr lang="ru-RU" dirty="0" err="1" smtClean="0"/>
              <a:t>Word</a:t>
            </a:r>
            <a:r>
              <a:rPr lang="ru-RU" dirty="0" smtClean="0"/>
              <a:t> и электронные таблицы, а также могут вводить текст непосредственно в поле с помощью текстового редактора.</a:t>
            </a:r>
          </a:p>
          <a:p>
            <a:pPr algn="just" fontAlgn="base"/>
            <a:r>
              <a:rPr lang="ru-RU" dirty="0" smtClean="0"/>
              <a:t>Материалы оцениваются с использованием нескольких критериев формы оценки, заданной преподавателем. Процесс оценки сокурсников и понимание формы оценки может быть осуществлено заранее с примером материалов, представленных преподавателем, вместе со ссылкой для оценивания. Студентам предоставляется возможность оценить одно или несколько представлений своих сокурсников. Представляемые работы и рецензии могут быть анонимными, если требуется.</a:t>
            </a:r>
          </a:p>
          <a:p>
            <a:pPr algn="just" fontAlgn="base"/>
            <a:r>
              <a:rPr lang="ru-RU" dirty="0" smtClean="0"/>
              <a:t>Студенты получают две оценки за семинар - оценку за свою работу и баллы за свою оценку работ своих сокурсников. Оба типа записываются в журнал оценок.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«Тест»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931224" cy="5349208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sz="2600" dirty="0" smtClean="0"/>
              <a:t>Позволяет создавать тесты, состоящие из вопросов разных типов: множественный выбор, верно/неверно, на соответствие, короткий ответ, числовой.</a:t>
            </a:r>
          </a:p>
          <a:p>
            <a:pPr algn="just" fontAlgn="base"/>
            <a:r>
              <a:rPr lang="ru-RU" sz="2600" dirty="0" smtClean="0"/>
              <a:t>Можно создать тест с несколькими попытками, с перемешивающимися вопросами или случайными вопросами, выбирающимися из банка вопросов. Может быть задано ограничение времени.</a:t>
            </a:r>
          </a:p>
          <a:p>
            <a:pPr algn="just" fontAlgn="base"/>
            <a:r>
              <a:rPr lang="ru-RU" sz="2600" dirty="0" smtClean="0"/>
              <a:t>Каждая попытка оценивается автоматически, оценка записывается в журнал оценок.</a:t>
            </a:r>
          </a:p>
          <a:p>
            <a:pPr algn="just" fontAlgn="base"/>
            <a:r>
              <a:rPr lang="ru-RU" sz="2600" dirty="0" smtClean="0"/>
              <a:t>Можно выбрать, будут ли подсказки, отзыв и правильные ответы и когда они будут показаны студентам.</a:t>
            </a:r>
          </a:p>
          <a:p>
            <a:pPr algn="just" fontAlgn="base"/>
            <a:r>
              <a:rPr lang="ru-RU" sz="2600" dirty="0" smtClean="0"/>
              <a:t>Тесты могут быть использованы в экзаменах курса ,как мини-тесты для прочитанных заданий или в конце темы, в итоговом экзамене, используя вопросы из промежуточных экзаменов, для обеспечения немедленного отзыва о работе, для самооценки.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«Форум»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568952" cy="6192688"/>
          </a:xfrm>
        </p:spPr>
        <p:txBody>
          <a:bodyPr>
            <a:normAutofit fontScale="40000" lnSpcReduction="20000"/>
          </a:bodyPr>
          <a:lstStyle/>
          <a:p>
            <a:pPr algn="just" fontAlgn="base"/>
            <a:r>
              <a:rPr lang="ru-RU" sz="4500" dirty="0" smtClean="0"/>
              <a:t>Позволяет участникам общаться в асинхронном режиме (т.е. в течение длительного времени).</a:t>
            </a:r>
          </a:p>
          <a:p>
            <a:pPr algn="just" fontAlgn="base"/>
            <a:r>
              <a:rPr lang="ru-RU" sz="4500" dirty="0" smtClean="0"/>
              <a:t>Типы форумов: 1) стандартный форум, на котором каждый может начать новое обсуждение в любое время; 2) форум, где каждый студент может начать одно обсуждение, 3) форум «Вопрос-ответ», где студенты должны сначала ответить на сообщение, прежде чем они смогут увидеть ответы других студентов. </a:t>
            </a:r>
          </a:p>
          <a:p>
            <a:pPr algn="just" fontAlgn="base"/>
            <a:r>
              <a:rPr lang="ru-RU" sz="4500" dirty="0" smtClean="0"/>
              <a:t>Преподаватель может разрешить прикреплять файлы к сообщениям на форуме. Прикрепленные изображения отображаются в сообщении форума.</a:t>
            </a:r>
          </a:p>
          <a:p>
            <a:pPr algn="just" fontAlgn="base"/>
            <a:r>
              <a:rPr lang="ru-RU" sz="4500" dirty="0" smtClean="0"/>
              <a:t>Участники могут подписаться на форум и получать уведомления о новых сообщениях. Преподаватель может установить режимы подписки: добровольный, принудительный, автоматический или полностью запретить подписки. При необходимости студентам может быть запрещено размещать более заданного количества сообщений на форуме за определенный период времени.</a:t>
            </a:r>
          </a:p>
          <a:p>
            <a:pPr algn="just" fontAlgn="base"/>
            <a:r>
              <a:rPr lang="ru-RU" sz="4500" dirty="0" smtClean="0"/>
              <a:t>Сообщения форума могут оцениваться преподавателями или студентами. Баллы могут быть объединены, чтобы сформировать окончательную оценку, которая записывается в журнал оценок.</a:t>
            </a:r>
          </a:p>
          <a:p>
            <a:pPr algn="just" fontAlgn="base"/>
            <a:r>
              <a:rPr lang="ru-RU" sz="4500" dirty="0" smtClean="0"/>
              <a:t>Форумы имеют множество применений, таких как пространство для общения студентов, новостной форум с принудительной подпиской для размещения объявлений, обсуждения содержания курса, центр помощи, средство индивидуальной поддержки учащегося (для дополнительной деятельности, например, «головоломки» для студентов или «мозговой штурм» для обдумывания и предложения решений.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Элементы курса: «Чат»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859216" cy="5277200"/>
          </a:xfrm>
        </p:spPr>
        <p:txBody>
          <a:bodyPr>
            <a:normAutofit/>
          </a:bodyPr>
          <a:lstStyle/>
          <a:p>
            <a:pPr algn="just" fontAlgn="base"/>
            <a:r>
              <a:rPr lang="ru-RU" sz="2000" dirty="0" smtClean="0"/>
              <a:t>Позволяет участникам иметь возможность синхронного письменного общения в реальном времени.</a:t>
            </a:r>
          </a:p>
          <a:p>
            <a:pPr algn="just" fontAlgn="base"/>
            <a:r>
              <a:rPr lang="ru-RU" sz="2000" dirty="0" smtClean="0"/>
              <a:t>Может быть одноразовым мероприятием или может повторяться в одно и то же время каждый день или каждую неделю. </a:t>
            </a:r>
          </a:p>
          <a:p>
            <a:pPr algn="just" fontAlgn="base"/>
            <a:r>
              <a:rPr lang="ru-RU" sz="2000" dirty="0" err="1" smtClean="0"/>
              <a:t>Чат-сессии</a:t>
            </a:r>
            <a:r>
              <a:rPr lang="ru-RU" sz="2000" dirty="0" smtClean="0"/>
              <a:t> сохраняются и могут быть доступны для просмотра всем или только некоторым пользователям.</a:t>
            </a:r>
          </a:p>
          <a:p>
            <a:pPr algn="just" fontAlgn="base"/>
            <a:r>
              <a:rPr lang="ru-RU" sz="2000" dirty="0" smtClean="0"/>
              <a:t>Чаты особенно полезны для обмена опытом с другими, находящимися в одном курсе, но в разных местах; для помощи студентам в подготовке к тестам.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Ресурсы: «Гиперссылка»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03232" cy="5205192"/>
          </a:xfrm>
        </p:spPr>
        <p:txBody>
          <a:bodyPr>
            <a:normAutofit/>
          </a:bodyPr>
          <a:lstStyle/>
          <a:p>
            <a:pPr algn="just" fontAlgn="base">
              <a:lnSpc>
                <a:spcPct val="110000"/>
              </a:lnSpc>
            </a:pPr>
            <a:r>
              <a:rPr lang="ru-RU" sz="2200" dirty="0" smtClean="0"/>
              <a:t>Позволяет разместить </a:t>
            </a:r>
            <a:r>
              <a:rPr lang="ru-RU" sz="2200" dirty="0" err="1" smtClean="0"/>
              <a:t>веб-ссылку</a:t>
            </a:r>
            <a:r>
              <a:rPr lang="ru-RU" sz="2200" dirty="0" smtClean="0"/>
              <a:t> как ресурс курса. Ссылка может быть связана с любым ресурсом, который находится в свободном доступе в Интернете. </a:t>
            </a:r>
          </a:p>
          <a:p>
            <a:pPr algn="just" fontAlgn="base">
              <a:lnSpc>
                <a:spcPct val="110000"/>
              </a:lnSpc>
            </a:pPr>
            <a:r>
              <a:rPr lang="ru-RU" sz="2200" dirty="0" smtClean="0"/>
              <a:t>Варианты отображения гиперссылки: встроенная в страницу или открывающаяся в новом окне.</a:t>
            </a:r>
          </a:p>
          <a:p>
            <a:pPr algn="just" fontAlgn="base">
              <a:lnSpc>
                <a:spcPct val="110000"/>
              </a:lnSpc>
            </a:pPr>
            <a:r>
              <a:rPr lang="ru-RU" sz="2200" dirty="0" smtClean="0"/>
              <a:t>URL-адреса могут быть добавлены к любому другому типу ресурса или активному элементу, используя текстовый редактор.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Ресурсы: «Книга»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931224" cy="5061176"/>
          </a:xfrm>
        </p:spPr>
        <p:txBody>
          <a:bodyPr>
            <a:normAutofit/>
          </a:bodyPr>
          <a:lstStyle/>
          <a:p>
            <a:pPr algn="just" fontAlgn="base">
              <a:lnSpc>
                <a:spcPct val="90000"/>
              </a:lnSpc>
            </a:pPr>
            <a:r>
              <a:rPr lang="ru-RU" sz="2000" dirty="0" smtClean="0"/>
              <a:t>Позволяет создать многостраничный ресурс, подобный книге, с главами и </a:t>
            </a:r>
            <a:r>
              <a:rPr lang="ru-RU" sz="2000" dirty="0" err="1" smtClean="0"/>
              <a:t>подглавами</a:t>
            </a:r>
            <a:r>
              <a:rPr lang="ru-RU" sz="2000" dirty="0" smtClean="0"/>
              <a:t>. </a:t>
            </a:r>
          </a:p>
          <a:p>
            <a:pPr algn="just" fontAlgn="base">
              <a:lnSpc>
                <a:spcPct val="90000"/>
              </a:lnSpc>
            </a:pPr>
            <a:r>
              <a:rPr lang="ru-RU" sz="2000" dirty="0" smtClean="0"/>
              <a:t>Книги могут содержать </a:t>
            </a:r>
            <a:r>
              <a:rPr lang="ru-RU" sz="2000" dirty="0" err="1" smtClean="0"/>
              <a:t>медиа-файлы</a:t>
            </a:r>
            <a:r>
              <a:rPr lang="ru-RU" sz="2000" dirty="0" smtClean="0"/>
              <a:t>, а также длинную текстовую информацию, которая может быть разбита на разделы.</a:t>
            </a:r>
          </a:p>
          <a:p>
            <a:pPr algn="just" fontAlgn="base">
              <a:lnSpc>
                <a:spcPct val="90000"/>
              </a:lnSpc>
            </a:pPr>
            <a:r>
              <a:rPr lang="ru-RU" sz="2000" dirty="0" smtClean="0"/>
              <a:t>Книга может быть использована для отображения обучающего материала по отдельным разделам, в качестве справочника, как </a:t>
            </a:r>
            <a:r>
              <a:rPr lang="ru-RU" sz="2000" dirty="0" err="1" smtClean="0"/>
              <a:t>портфолио</a:t>
            </a:r>
            <a:r>
              <a:rPr lang="ru-RU" sz="2000" dirty="0" smtClean="0"/>
              <a:t> образцов студенческих работ.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/>
          </a:bodyPr>
          <a:lstStyle/>
          <a:p>
            <a:r>
              <a:rPr lang="ru-RU" b="1" dirty="0" smtClean="0"/>
              <a:t>Системы управления обучением(СУО)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931224" cy="520519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sz="2200" dirty="0" smtClean="0"/>
              <a:t>Изначально системы электронного обучения разрабатывались для локального размещения, при котором организация приобретала лицензию на программное обеспечение (либо, как в случае с первыми системами, разрабатывала его сама) и устанавливала его на своих собственных серверах. </a:t>
            </a:r>
          </a:p>
          <a:p>
            <a:pPr algn="just">
              <a:lnSpc>
                <a:spcPct val="80000"/>
              </a:lnSpc>
            </a:pPr>
            <a:r>
              <a:rPr lang="ru-RU" sz="2200" dirty="0" smtClean="0"/>
              <a:t>Большинство современных СУО основаны на веб-технологиях, а в целях обеспечения стандартизации создаваемый для них </a:t>
            </a:r>
            <a:r>
              <a:rPr lang="ru-RU" sz="2200" dirty="0" err="1" smtClean="0"/>
              <a:t>контент</a:t>
            </a:r>
            <a:r>
              <a:rPr lang="ru-RU" sz="2200" dirty="0" smtClean="0"/>
              <a:t> (учебные курсы) обычно соответствует определённым международным форматам.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Ресурсы: «Папка»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859216" cy="5205192"/>
          </a:xfrm>
        </p:spPr>
        <p:txBody>
          <a:bodyPr>
            <a:normAutofit/>
          </a:bodyPr>
          <a:lstStyle/>
          <a:p>
            <a:pPr algn="just" fontAlgn="base">
              <a:lnSpc>
                <a:spcPct val="110000"/>
              </a:lnSpc>
            </a:pPr>
            <a:r>
              <a:rPr lang="ru-RU" sz="2100" dirty="0" smtClean="0"/>
              <a:t>Позволяет отображать несколько смежных файлов в одной папке, уменьшая прокрутку на странице курса. Папка может быть загружена в ZIP-архиве и распакована для отображения; также можно создать пустую папку и загрузить в нее файлы.</a:t>
            </a:r>
          </a:p>
          <a:p>
            <a:pPr algn="just" fontAlgn="base">
              <a:lnSpc>
                <a:spcPct val="110000"/>
              </a:lnSpc>
            </a:pPr>
            <a:r>
              <a:rPr lang="ru-RU" sz="2100" dirty="0" smtClean="0"/>
              <a:t>Папка может быть использована для серии файлов по одной теме (например, для отображения набора прошлых экзаменационных работ в формате PDF или набора файлов изображений для использования в студенческих проектах); обеспечения общего пространства на странице курса для загрузок материалов преподавателями (папка скрыта от студентов и только преподаватели могут ее видеть).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Ресурсы: «Пояснение»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787208" cy="5205192"/>
          </a:xfrm>
        </p:spPr>
        <p:txBody>
          <a:bodyPr>
            <a:normAutofit/>
          </a:bodyPr>
          <a:lstStyle/>
          <a:p>
            <a:pPr algn="just" fontAlgn="base">
              <a:lnSpc>
                <a:spcPct val="120000"/>
              </a:lnSpc>
            </a:pPr>
            <a:r>
              <a:rPr lang="ru-RU" sz="1900" dirty="0" smtClean="0"/>
              <a:t>Позволяет на странице курса вставлять текст и мультимедиа между ссылками на другие ресурсы и элементы курса. Пояснения очень универсальны и могут улучшить внешний вид курса при продуманном использовании.</a:t>
            </a:r>
          </a:p>
          <a:p>
            <a:pPr algn="just" fontAlgn="base">
              <a:lnSpc>
                <a:spcPct val="120000"/>
              </a:lnSpc>
            </a:pPr>
            <a:r>
              <a:rPr lang="ru-RU" sz="1900" dirty="0" smtClean="0"/>
              <a:t>Пояснения могут быть использованы для разделения длинного перечня видов деятельности, с подзаголовком или изображением; для просмотра встроенного видео- или аудио-файла прямо на странице курса; для добавления краткого описания в разделе курса.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Ресурсы: «Страница»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859216" cy="5349208"/>
          </a:xfrm>
        </p:spPr>
        <p:txBody>
          <a:bodyPr>
            <a:normAutofit fontScale="77500" lnSpcReduction="20000"/>
          </a:bodyPr>
          <a:lstStyle/>
          <a:p>
            <a:pPr algn="just" fontAlgn="base">
              <a:lnSpc>
                <a:spcPct val="140000"/>
              </a:lnSpc>
            </a:pPr>
            <a:r>
              <a:rPr lang="ru-RU" sz="2600" dirty="0" smtClean="0"/>
              <a:t>Позволяет создавать ресурс «</a:t>
            </a:r>
            <a:r>
              <a:rPr lang="ru-RU" sz="2600" dirty="0" err="1" smtClean="0"/>
              <a:t>веб-страница</a:t>
            </a:r>
            <a:r>
              <a:rPr lang="ru-RU" sz="2600" dirty="0" smtClean="0"/>
              <a:t>» с помощью текстового редактора. Страница может отображать текст, изображения, звук, видео, </a:t>
            </a:r>
            <a:r>
              <a:rPr lang="ru-RU" sz="2600" dirty="0" err="1" smtClean="0"/>
              <a:t>веб-ссылки</a:t>
            </a:r>
            <a:r>
              <a:rPr lang="ru-RU" sz="2600" dirty="0" smtClean="0"/>
              <a:t> и внедренный код, например </a:t>
            </a:r>
            <a:r>
              <a:rPr lang="ru-RU" sz="2600" dirty="0" err="1" smtClean="0"/>
              <a:t>Google</a:t>
            </a:r>
            <a:r>
              <a:rPr lang="ru-RU" sz="2600" dirty="0" smtClean="0"/>
              <a:t> Карты.</a:t>
            </a:r>
          </a:p>
          <a:p>
            <a:pPr algn="just" fontAlgn="base">
              <a:lnSpc>
                <a:spcPct val="140000"/>
              </a:lnSpc>
            </a:pPr>
            <a:r>
              <a:rPr lang="ru-RU" sz="2600" dirty="0" smtClean="0"/>
              <a:t>Использование данного ресурса, а не модуля «Файл» делает ресурс более доступным (например, для пользователей мобильных устройств) и легко обновляемым. При больших объемах </a:t>
            </a:r>
            <a:r>
              <a:rPr lang="ru-RU" sz="2600" dirty="0" err="1" smtClean="0"/>
              <a:t>контента</a:t>
            </a:r>
            <a:r>
              <a:rPr lang="ru-RU" sz="2600" dirty="0" smtClean="0"/>
              <a:t> вместо Страницы рекомендуется использовать Книгу.</a:t>
            </a:r>
          </a:p>
          <a:p>
            <a:pPr algn="just" fontAlgn="base">
              <a:lnSpc>
                <a:spcPct val="140000"/>
              </a:lnSpc>
            </a:pPr>
            <a:r>
              <a:rPr lang="ru-RU" sz="2600" dirty="0" smtClean="0"/>
              <a:t>Страница может быть использована для представления сроков и условий курса или резюме программы курса; для встраивания разных видео- или звуковых файлов в пояснительный текст.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Ресурсы: «Файл»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03232" cy="5277200"/>
          </a:xfrm>
        </p:spPr>
        <p:txBody>
          <a:bodyPr>
            <a:normAutofit/>
          </a:bodyPr>
          <a:lstStyle/>
          <a:p>
            <a:pPr algn="just" fontAlgn="base">
              <a:lnSpc>
                <a:spcPct val="140000"/>
              </a:lnSpc>
            </a:pPr>
            <a:r>
              <a:rPr lang="ru-RU" sz="2000" dirty="0" smtClean="0"/>
              <a:t>Позволяет представлять файл как ресурс курса. Если это возможно, то файл будет отображаться в интерфейсе курса, в противном случае студентам будет предложено скачать его. </a:t>
            </a:r>
          </a:p>
          <a:p>
            <a:pPr algn="just" fontAlgn="base">
              <a:lnSpc>
                <a:spcPct val="140000"/>
              </a:lnSpc>
            </a:pPr>
            <a:r>
              <a:rPr lang="ru-RU" sz="2000" dirty="0" smtClean="0"/>
              <a:t>Студенты должны иметь соответствующее программное обеспечение на своих компьютерах, чтобы открыть файл.</a:t>
            </a:r>
          </a:p>
          <a:p>
            <a:pPr algn="just" fontAlgn="base">
              <a:lnSpc>
                <a:spcPct val="140000"/>
              </a:lnSpc>
            </a:pPr>
            <a:r>
              <a:rPr lang="ru-RU" sz="2000" dirty="0" smtClean="0"/>
              <a:t>Файл может быть использован, чтобы предоставить данные в общее пользование, для включения мини-сайта в качестве ресурса курса, для предоставления файла проекта определенных программ, чтобы студенты могли его отредактировать и предоставить для оценивания.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Формат курса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760640"/>
          </a:xfrm>
        </p:spPr>
        <p:txBody>
          <a:bodyPr>
            <a:noAutofit/>
          </a:bodyPr>
          <a:lstStyle/>
          <a:p>
            <a:pPr algn="just" fontAlgn="base">
              <a:lnSpc>
                <a:spcPct val="140000"/>
              </a:lnSpc>
            </a:pPr>
            <a:r>
              <a:rPr lang="ru-RU" sz="1800" dirty="0" smtClean="0"/>
              <a:t>Формат курса определяет форму организации занятий и расположение материала на странице курса. </a:t>
            </a:r>
          </a:p>
          <a:p>
            <a:pPr algn="just" fontAlgn="base">
              <a:lnSpc>
                <a:spcPct val="140000"/>
              </a:lnSpc>
            </a:pPr>
            <a:r>
              <a:rPr lang="ru-RU" sz="1800" dirty="0" smtClean="0"/>
              <a:t>Курс может быть оформлен в формате: 1)«Структура» – курс организуется как совокупность тематических модулей, не привязанных к определенному расписанию; 2)«Календарь» – курс организуется на основе расписания работы (неделя за неделей) с точным сроком начала и окончания курса. На странице курса для каждой недели появляется секция, в которую помещаются материалы, предназначенные для изучения в данный период времени; 3)«Форум» – курс организуется на основе одного большого форума. Может использоваться не только как курс, но и как одна большая доска сообщений.</a:t>
            </a:r>
          </a:p>
          <a:p>
            <a:pPr algn="just" fontAlgn="base">
              <a:lnSpc>
                <a:spcPct val="140000"/>
              </a:lnSpc>
            </a:pPr>
            <a:r>
              <a:rPr lang="ru-RU" sz="1800" dirty="0" smtClean="0"/>
              <a:t>Наиболее удобным считается формат «Структура».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b="1" dirty="0" smtClean="0"/>
              <a:t>Возможности дифференциации обучения в </a:t>
            </a:r>
            <a:r>
              <a:rPr lang="ru-RU" sz="3300" b="1" dirty="0" err="1" smtClean="0"/>
              <a:t>Moodle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fontAlgn="base">
              <a:lnSpc>
                <a:spcPct val="140000"/>
              </a:lnSpc>
            </a:pPr>
            <a:r>
              <a:rPr lang="ru-RU" sz="2000" dirty="0" smtClean="0"/>
              <a:t>Первый вариант – создание групп и для каждой группы можно задать свой </a:t>
            </a:r>
            <a:r>
              <a:rPr lang="ru-RU" sz="2000" dirty="0" err="1" smtClean="0"/>
              <a:t>контент</a:t>
            </a:r>
            <a:r>
              <a:rPr lang="ru-RU" sz="2000" dirty="0" smtClean="0"/>
              <a:t>, </a:t>
            </a:r>
            <a:r>
              <a:rPr lang="ru-RU" sz="2000" dirty="0" err="1" smtClean="0"/>
              <a:t>свой</a:t>
            </a:r>
            <a:r>
              <a:rPr lang="ru-RU" sz="2000" dirty="0" smtClean="0"/>
              <a:t> учебный материал. </a:t>
            </a:r>
          </a:p>
          <a:p>
            <a:pPr algn="just" fontAlgn="base">
              <a:lnSpc>
                <a:spcPct val="140000"/>
              </a:lnSpc>
            </a:pPr>
            <a:endParaRPr lang="ru-RU" sz="2000" dirty="0" smtClean="0"/>
          </a:p>
          <a:p>
            <a:pPr algn="just" fontAlgn="base">
              <a:lnSpc>
                <a:spcPct val="140000"/>
              </a:lnSpc>
            </a:pPr>
            <a:r>
              <a:rPr lang="ru-RU" sz="2000" dirty="0" smtClean="0"/>
              <a:t>Второй вариант – задав зависимости доступа к тому или иному учебному элементу от выполнения другого учебного элемента.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Что такое </a:t>
            </a:r>
            <a:r>
              <a:rPr lang="en-GB" b="1" dirty="0" err="1" smtClean="0"/>
              <a:t>MoodleCloud</a:t>
            </a:r>
            <a:r>
              <a:rPr lang="en-GB" b="1" dirty="0" smtClean="0"/>
              <a:t>?</a:t>
            </a:r>
            <a:br>
              <a:rPr lang="en-GB" b="1" dirty="0" smtClean="0"/>
            </a:br>
            <a:endParaRPr lang="ru-RU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931224" cy="5205192"/>
          </a:xfrm>
        </p:spPr>
        <p:txBody>
          <a:bodyPr>
            <a:normAutofit fontScale="77500" lnSpcReduction="20000"/>
          </a:bodyPr>
          <a:lstStyle/>
          <a:p>
            <a:pPr algn="just" fontAlgn="base">
              <a:buNone/>
            </a:pPr>
            <a:r>
              <a:rPr lang="ru-RU" dirty="0" smtClean="0"/>
              <a:t>Если нет возможности установить </a:t>
            </a:r>
            <a:r>
              <a:rPr lang="en-US" dirty="0" err="1" smtClean="0"/>
              <a:t>Moodle</a:t>
            </a:r>
            <a:r>
              <a:rPr lang="ru-RU" dirty="0" smtClean="0"/>
              <a:t>, то можно предложить попробовать облачный сервис от разработчика – </a:t>
            </a:r>
            <a:r>
              <a:rPr lang="ru-RU" dirty="0" err="1" smtClean="0">
                <a:hlinkClick r:id="rId2"/>
              </a:rPr>
              <a:t>MoodleCloud</a:t>
            </a:r>
            <a:r>
              <a:rPr lang="ru-RU" dirty="0" smtClean="0"/>
              <a:t>.</a:t>
            </a:r>
          </a:p>
          <a:p>
            <a:pPr algn="just" fontAlgn="base">
              <a:buNone/>
            </a:pPr>
            <a:r>
              <a:rPr lang="ru-RU" dirty="0" smtClean="0"/>
              <a:t>Преимущества такого способа:</a:t>
            </a:r>
          </a:p>
          <a:p>
            <a:pPr algn="just" fontAlgn="base"/>
            <a:r>
              <a:rPr lang="ru-RU" dirty="0" smtClean="0"/>
              <a:t>не надо ничего устанавливать – регистрируетесь и получаете готовую к работе систему;</a:t>
            </a:r>
          </a:p>
          <a:p>
            <a:pPr algn="just" fontAlgn="base"/>
            <a:r>
              <a:rPr lang="ru-RU" dirty="0" smtClean="0"/>
              <a:t>есть бесплатный тариф;</a:t>
            </a:r>
          </a:p>
          <a:p>
            <a:pPr algn="just" fontAlgn="base"/>
            <a:r>
              <a:rPr lang="ru-RU" dirty="0" smtClean="0"/>
              <a:t>есть поддержка русского языка;</a:t>
            </a:r>
          </a:p>
          <a:p>
            <a:pPr algn="just" fontAlgn="base"/>
            <a:r>
              <a:rPr lang="ru-RU" dirty="0" smtClean="0"/>
              <a:t>есть </a:t>
            </a:r>
            <a:r>
              <a:rPr lang="ru-RU" dirty="0" err="1" smtClean="0"/>
              <a:t>плагин</a:t>
            </a:r>
            <a:r>
              <a:rPr lang="ru-RU" dirty="0" smtClean="0"/>
              <a:t> видеоконференции;</a:t>
            </a:r>
          </a:p>
          <a:p>
            <a:pPr algn="just" fontAlgn="base"/>
            <a:r>
              <a:rPr lang="ru-RU" dirty="0" smtClean="0"/>
              <a:t>автоматическое обновление.</a:t>
            </a:r>
          </a:p>
          <a:p>
            <a:pPr algn="just" fontAlgn="base">
              <a:buNone/>
            </a:pPr>
            <a:r>
              <a:rPr lang="ru-RU" dirty="0" smtClean="0"/>
              <a:t>Однако вы можете столкнуться и </a:t>
            </a:r>
            <a:r>
              <a:rPr lang="en-US" dirty="0" smtClean="0"/>
              <a:t>c </a:t>
            </a:r>
            <a:r>
              <a:rPr lang="ru-RU" dirty="0" smtClean="0"/>
              <a:t>определенными недостатками облачного сервиса:</a:t>
            </a:r>
          </a:p>
          <a:p>
            <a:pPr algn="just" fontAlgn="base"/>
            <a:r>
              <a:rPr lang="ru-RU" dirty="0" smtClean="0"/>
              <a:t>домен третьего уровня</a:t>
            </a:r>
            <a:r>
              <a:rPr lang="en-US" dirty="0" smtClean="0"/>
              <a:t> (</a:t>
            </a:r>
            <a:r>
              <a:rPr lang="ru-RU" dirty="0" smtClean="0"/>
              <a:t>у них слишком длинные названия, их сложно запоминать и долго набирать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</a:p>
          <a:p>
            <a:pPr algn="just" fontAlgn="base"/>
            <a:r>
              <a:rPr lang="ru-RU" dirty="0" smtClean="0"/>
              <a:t>только 50 зарегистрированных пользователей (для школы это очень мало);</a:t>
            </a:r>
          </a:p>
          <a:p>
            <a:pPr algn="just" fontAlgn="base"/>
            <a:r>
              <a:rPr lang="ru-RU" dirty="0" smtClean="0"/>
              <a:t>нет возможности установить свои модули;</a:t>
            </a:r>
          </a:p>
          <a:p>
            <a:pPr algn="just" fontAlgn="base"/>
            <a:r>
              <a:rPr lang="ru-RU" dirty="0" smtClean="0"/>
              <a:t>есть реклама, которую отключить нельзя.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6340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Список использованных источников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80920" cy="52772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Кравченко Г.В., </a:t>
            </a:r>
            <a:r>
              <a:rPr lang="ru-RU" sz="1800" dirty="0" err="1" smtClean="0"/>
              <a:t>Волженина</a:t>
            </a:r>
            <a:r>
              <a:rPr lang="ru-RU" sz="1800" dirty="0" smtClean="0"/>
              <a:t> Н.В. Работа в системе MOODLE: руководство пользователя. Учебное пособие </a:t>
            </a:r>
            <a:r>
              <a:rPr lang="en-US" sz="1800" dirty="0" smtClean="0"/>
              <a:t>[</a:t>
            </a:r>
            <a:r>
              <a:rPr lang="ru-RU" sz="1800" dirty="0" smtClean="0"/>
              <a:t>Электронный ресурс</a:t>
            </a:r>
            <a:r>
              <a:rPr lang="en-US" sz="1800" dirty="0" smtClean="0"/>
              <a:t>]</a:t>
            </a:r>
            <a:r>
              <a:rPr lang="ru-RU" sz="1800" dirty="0" smtClean="0"/>
              <a:t> // </a:t>
            </a:r>
            <a:r>
              <a:rPr lang="en-US" sz="1800" dirty="0" smtClean="0"/>
              <a:t>URL:</a:t>
            </a:r>
            <a:r>
              <a:rPr lang="ru-RU" sz="1800" dirty="0" smtClean="0"/>
              <a:t> </a:t>
            </a:r>
            <a:r>
              <a:rPr lang="en-GB" sz="1800" dirty="0" smtClean="0">
                <a:hlinkClick r:id="rId2"/>
              </a:rPr>
              <a:t>https://phys.bspu.by/newmoodle/pluginfile.php/806/mod_resource/content/2/</a:t>
            </a:r>
            <a:r>
              <a:rPr lang="ru-RU" sz="1800" dirty="0" err="1" smtClean="0">
                <a:hlinkClick r:id="rId2"/>
              </a:rPr>
              <a:t>Пособие_</a:t>
            </a:r>
            <a:r>
              <a:rPr lang="en-GB" sz="1800" dirty="0" smtClean="0">
                <a:hlinkClick r:id="rId2"/>
              </a:rPr>
              <a:t>Moodle.pdf</a:t>
            </a:r>
            <a:r>
              <a:rPr lang="ru-RU" sz="1800" dirty="0" smtClean="0"/>
              <a:t> (дата обращения: </a:t>
            </a:r>
            <a:r>
              <a:rPr lang="en-US" sz="1800" dirty="0" smtClean="0"/>
              <a:t>24</a:t>
            </a:r>
            <a:r>
              <a:rPr lang="ru-RU" sz="1800" dirty="0" smtClean="0"/>
              <a:t>.0</a:t>
            </a:r>
            <a:r>
              <a:rPr lang="en-US" sz="1800" dirty="0" smtClean="0"/>
              <a:t>8</a:t>
            </a:r>
            <a:r>
              <a:rPr lang="ru-RU" sz="1800" dirty="0" smtClean="0"/>
              <a:t>.201</a:t>
            </a:r>
            <a:r>
              <a:rPr lang="en-US" sz="1800" dirty="0" smtClean="0"/>
              <a:t>9</a:t>
            </a:r>
            <a:r>
              <a:rPr lang="ru-RU" sz="1800" dirty="0" smtClean="0"/>
              <a:t>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900" dirty="0" smtClean="0"/>
              <a:t>Система электронного обучения </a:t>
            </a:r>
            <a:r>
              <a:rPr lang="ru-RU" sz="1900" dirty="0" err="1" smtClean="0"/>
              <a:t>Moodle</a:t>
            </a:r>
            <a:r>
              <a:rPr lang="ru-RU" sz="1900" dirty="0" smtClean="0"/>
              <a:t>: обзор возможностей и функционала. Сайт</a:t>
            </a:r>
            <a:r>
              <a:rPr lang="en-US" sz="1900" dirty="0" smtClean="0"/>
              <a:t> </a:t>
            </a:r>
            <a:r>
              <a:rPr lang="ru-RU" sz="1900" dirty="0" smtClean="0"/>
              <a:t>«</a:t>
            </a:r>
            <a:r>
              <a:rPr lang="en-GB" sz="1900" dirty="0" smtClean="0"/>
              <a:t>LmsList.ru</a:t>
            </a:r>
            <a:r>
              <a:rPr lang="ru-RU" sz="1900" dirty="0" smtClean="0"/>
              <a:t>»</a:t>
            </a:r>
            <a:r>
              <a:rPr lang="en-GB" sz="1900" dirty="0" smtClean="0"/>
              <a:t> </a:t>
            </a:r>
            <a:r>
              <a:rPr lang="ru-RU" sz="1900" dirty="0" smtClean="0"/>
              <a:t>Системы Дистанционного Обучения</a:t>
            </a:r>
            <a:r>
              <a:rPr lang="en-US" sz="1900" dirty="0" smtClean="0"/>
              <a:t> </a:t>
            </a:r>
            <a:r>
              <a:rPr lang="en-US" sz="1900" dirty="0" smtClean="0">
                <a:hlinkClick r:id="rId3"/>
              </a:rPr>
              <a:t>https://lmslist.ru/free-sdo/obzor-moodle</a:t>
            </a:r>
            <a:r>
              <a:rPr lang="en-US" sz="1900" dirty="0" smtClean="0"/>
              <a:t> </a:t>
            </a:r>
            <a:r>
              <a:rPr lang="ru-RU" sz="1900" dirty="0" smtClean="0"/>
              <a:t>(дата обращения: </a:t>
            </a:r>
            <a:r>
              <a:rPr lang="en-US" sz="1900" dirty="0" smtClean="0"/>
              <a:t>24</a:t>
            </a:r>
            <a:r>
              <a:rPr lang="ru-RU" sz="1900" dirty="0" smtClean="0"/>
              <a:t>.0</a:t>
            </a:r>
            <a:r>
              <a:rPr lang="en-US" sz="1900" dirty="0" smtClean="0"/>
              <a:t>8</a:t>
            </a:r>
            <a:r>
              <a:rPr lang="ru-RU" sz="1900" dirty="0" smtClean="0"/>
              <a:t>.201</a:t>
            </a:r>
            <a:r>
              <a:rPr lang="en-US" sz="1900" dirty="0" smtClean="0"/>
              <a:t>9</a:t>
            </a:r>
            <a:r>
              <a:rPr lang="ru-RU" sz="1900" dirty="0" smtClean="0"/>
              <a:t>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900" dirty="0" err="1" smtClean="0"/>
              <a:t>Что</a:t>
            </a:r>
            <a:r>
              <a:rPr lang="en-US" sz="1900" dirty="0" smtClean="0"/>
              <a:t> </a:t>
            </a:r>
            <a:r>
              <a:rPr lang="en-US" sz="1900" dirty="0" err="1" smtClean="0"/>
              <a:t>такое</a:t>
            </a:r>
            <a:r>
              <a:rPr lang="en-US" sz="1900" dirty="0" smtClean="0"/>
              <a:t> LMS (Learning management system)?</a:t>
            </a:r>
            <a:r>
              <a:rPr lang="ru-RU" sz="1900" dirty="0" smtClean="0"/>
              <a:t> </a:t>
            </a:r>
            <a:r>
              <a:rPr lang="ru-RU" sz="1900" dirty="0" err="1" smtClean="0"/>
              <a:t>Блог</a:t>
            </a:r>
            <a:r>
              <a:rPr lang="ru-RU" sz="1900" dirty="0" smtClean="0"/>
              <a:t> о дистанционном </a:t>
            </a:r>
            <a:r>
              <a:rPr lang="ru-RU" sz="1900" dirty="0" err="1" smtClean="0"/>
              <a:t>он-лайн</a:t>
            </a:r>
            <a:r>
              <a:rPr lang="ru-RU" sz="1900" dirty="0" smtClean="0"/>
              <a:t> обучении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Электронный ресурс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//</a:t>
            </a:r>
            <a:r>
              <a:rPr lang="ru-RU" sz="1900" dirty="0" smtClean="0"/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URL: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900" dirty="0" smtClean="0">
                <a:hlinkClick r:id="rId4"/>
              </a:rPr>
              <a:t>https://el-blog.ru/chto-takoe-lms/</a:t>
            </a:r>
            <a:r>
              <a:rPr lang="en-GB" sz="1900" dirty="0" smtClean="0"/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(дата обращения: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.201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9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1900" dirty="0" smtClean="0"/>
              <a:t>6 систем дистанционного обучения: какую выбрать школе, репетитору, тренеру? Сайт «</a:t>
            </a:r>
            <a:r>
              <a:rPr lang="en-US" sz="1900" dirty="0" err="1" smtClean="0"/>
              <a:t>EduNeo</a:t>
            </a:r>
            <a:r>
              <a:rPr lang="en-US" sz="1900" dirty="0" smtClean="0"/>
              <a:t>: A</a:t>
            </a:r>
            <a:r>
              <a:rPr lang="ru-RU" sz="1900" dirty="0" err="1" smtClean="0"/>
              <a:t>ктуальные</a:t>
            </a:r>
            <a:r>
              <a:rPr lang="ru-RU" sz="1900" dirty="0" smtClean="0"/>
              <a:t> методики преподавания, новые технологии и тренды в образовании, практический педагогический опыт» </a:t>
            </a:r>
            <a:r>
              <a:rPr lang="en-US" sz="1900" dirty="0" smtClean="0"/>
              <a:t>[</a:t>
            </a:r>
            <a:r>
              <a:rPr lang="ru-RU" sz="1900" dirty="0" smtClean="0"/>
              <a:t>Электронный ресурс</a:t>
            </a:r>
            <a:r>
              <a:rPr lang="en-US" sz="1900" dirty="0" smtClean="0"/>
              <a:t>]</a:t>
            </a:r>
            <a:r>
              <a:rPr lang="ru-RU" sz="1900" dirty="0" smtClean="0"/>
              <a:t> // </a:t>
            </a:r>
            <a:r>
              <a:rPr lang="en-US" sz="1900" dirty="0" smtClean="0"/>
              <a:t>URL:</a:t>
            </a:r>
            <a:r>
              <a:rPr lang="ru-RU" sz="1900" dirty="0" smtClean="0"/>
              <a:t> </a:t>
            </a:r>
            <a:r>
              <a:rPr lang="en-GB" sz="1900" dirty="0" smtClean="0">
                <a:hlinkClick r:id="rId5"/>
              </a:rPr>
              <a:t>https://www.eduneo.ru/3-besplatnye-sistemy-distancionnogo-obucheniya-obzor/</a:t>
            </a:r>
            <a:r>
              <a:rPr lang="en-GB" sz="1900" dirty="0" smtClean="0"/>
              <a:t> </a:t>
            </a:r>
            <a:r>
              <a:rPr lang="ru-RU" sz="1900" dirty="0" smtClean="0"/>
              <a:t>(дата обращения: </a:t>
            </a:r>
            <a:r>
              <a:rPr lang="en-US" sz="1900" dirty="0" smtClean="0"/>
              <a:t>24</a:t>
            </a:r>
            <a:r>
              <a:rPr lang="ru-RU" sz="1900" dirty="0" smtClean="0"/>
              <a:t>.0</a:t>
            </a:r>
            <a:r>
              <a:rPr lang="en-US" sz="1900" dirty="0" smtClean="0"/>
              <a:t>8</a:t>
            </a:r>
            <a:r>
              <a:rPr lang="ru-RU" sz="1900" dirty="0" smtClean="0"/>
              <a:t>.201</a:t>
            </a:r>
            <a:r>
              <a:rPr lang="en-US" sz="1900" dirty="0" smtClean="0"/>
              <a:t>9</a:t>
            </a:r>
            <a:r>
              <a:rPr lang="ru-RU" sz="1900" dirty="0" smtClean="0"/>
              <a:t>)</a:t>
            </a:r>
            <a:endParaRPr lang="en-GB" sz="1900" dirty="0" err="1" smtClean="0"/>
          </a:p>
          <a:p>
            <a:pPr marL="457200" indent="-457200" algn="just">
              <a:buFont typeface="+mj-lt"/>
              <a:buAutoNum type="arabicPeriod"/>
            </a:pPr>
            <a:endParaRPr lang="ru-RU" sz="19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19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1900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859216" cy="86895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Преимущества СУО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208912" cy="587727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200" i="1" dirty="0" smtClean="0"/>
              <a:t>Свобода доступа</a:t>
            </a:r>
            <a:r>
              <a:rPr lang="ru-RU" sz="3200" dirty="0" smtClean="0"/>
              <a:t> — обучающийся может заниматься практически в любом месте. Взрослый учащийся может обучаться без отрыва от основной работы.</a:t>
            </a:r>
          </a:p>
          <a:p>
            <a:pPr algn="just"/>
            <a:r>
              <a:rPr lang="ru-RU" sz="3200" i="1" dirty="0" smtClean="0"/>
              <a:t>Снижение затрат на обучение</a:t>
            </a:r>
            <a:r>
              <a:rPr lang="ru-RU" sz="3200" dirty="0" smtClean="0"/>
              <a:t> — обучающийся не несет затраты на методическую литературу, образовательная организация экономит за счет зарплат, которые не нужно платить педагогам, содержания учебных заведений и так далее.</a:t>
            </a:r>
          </a:p>
          <a:p>
            <a:pPr algn="just"/>
            <a:r>
              <a:rPr lang="ru-RU" sz="3200" i="1" dirty="0" smtClean="0"/>
              <a:t>Гибкость обучения</a:t>
            </a:r>
            <a:r>
              <a:rPr lang="ru-RU" sz="3200" dirty="0" smtClean="0"/>
              <a:t> — процесс обучения можно подстроить под возможности и потребности педагогов и слушателей.</a:t>
            </a:r>
          </a:p>
          <a:p>
            <a:pPr algn="just"/>
            <a:r>
              <a:rPr lang="ru-RU" sz="3200" i="1" dirty="0" smtClean="0"/>
              <a:t>Возможность развиваться в ногу со временем</a:t>
            </a:r>
            <a:r>
              <a:rPr lang="ru-RU" sz="3200" dirty="0" smtClean="0"/>
              <a:t> — пользователи электронных курсов: и преподаватели, и студенты развивают свои навыки и знания в соответствии с новейшими современными технологиями и стандартами. Электронные курсы также позволяют своевременно и оперативно обновлять учебные материалы.</a:t>
            </a:r>
          </a:p>
          <a:p>
            <a:pPr algn="just"/>
            <a:r>
              <a:rPr lang="ru-RU" sz="3200" i="1" dirty="0" smtClean="0"/>
              <a:t>Потенциально равные возможности обучения</a:t>
            </a:r>
            <a:r>
              <a:rPr lang="ru-RU" sz="3200" dirty="0" smtClean="0"/>
              <a:t> — обучение становится независимым от качества преподавания в конкретном учебном заведении.</a:t>
            </a:r>
          </a:p>
          <a:p>
            <a:pPr algn="just"/>
            <a:r>
              <a:rPr lang="ru-RU" sz="3200" i="1" dirty="0" smtClean="0"/>
              <a:t>Возможность определять объективные критерии оценки знаний</a:t>
            </a:r>
            <a:r>
              <a:rPr lang="ru-RU" sz="3200" dirty="0" smtClean="0"/>
              <a:t> — в электронном обучении имеется возможность выставлять четкие критерии, по которым оцениваются знания, полученные студентом в процессе обучения.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7809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Недостатки СУО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632848" cy="498916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000" dirty="0" smtClean="0"/>
              <a:t>Отсутствие непосредственного общения ученика и учителя затрудняет контроль процесса обучения и оценку его результатов.</a:t>
            </a:r>
          </a:p>
          <a:p>
            <a:pPr algn="just">
              <a:lnSpc>
                <a:spcPct val="80000"/>
              </a:lnSpc>
            </a:pPr>
            <a:r>
              <a:rPr lang="ru-RU" sz="2000" dirty="0" smtClean="0"/>
              <a:t>Внедрение СУО требует хорошо выстроенной технологической инфраструктуры. Преподаватели должны быть готовы </a:t>
            </a:r>
            <a:r>
              <a:rPr lang="ru-RU" sz="2000" b="1" dirty="0" smtClean="0"/>
              <a:t>адаптировать</a:t>
            </a:r>
            <a:r>
              <a:rPr lang="ru-RU" sz="2000" dirty="0" smtClean="0"/>
              <a:t> свои учебные программы к электронному обучению.</a:t>
            </a:r>
          </a:p>
          <a:p>
            <a:pPr algn="just">
              <a:lnSpc>
                <a:spcPct val="80000"/>
              </a:lnSpc>
            </a:pPr>
            <a:r>
              <a:rPr lang="ru-RU" sz="2000" dirty="0" smtClean="0"/>
              <a:t>Снижается роль индивидуального мастерства учителя.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Специализация СУО по направлениям использования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r>
              <a:rPr lang="ru-RU" i="1" dirty="0" smtClean="0"/>
              <a:t>"Академические"</a:t>
            </a:r>
            <a:r>
              <a:rPr lang="ru-RU" dirty="0" smtClean="0"/>
              <a:t> - применяются в образовательных учреждениях</a:t>
            </a:r>
          </a:p>
          <a:p>
            <a:endParaRPr lang="ru-RU" dirty="0" smtClean="0"/>
          </a:p>
          <a:p>
            <a:r>
              <a:rPr lang="ru-RU" i="1" dirty="0" smtClean="0"/>
              <a:t>"Площадки продаж"</a:t>
            </a:r>
            <a:r>
              <a:rPr lang="ru-RU" dirty="0" smtClean="0"/>
              <a:t> - </a:t>
            </a:r>
            <a:r>
              <a:rPr lang="ru-RU" dirty="0" err="1" smtClean="0"/>
              <a:t>он-лайн</a:t>
            </a:r>
            <a:r>
              <a:rPr lang="ru-RU" dirty="0" smtClean="0"/>
              <a:t> продажа курсов, обычно сопряжены с системами электронной коммерции</a:t>
            </a:r>
          </a:p>
          <a:p>
            <a:endParaRPr lang="ru-RU" dirty="0" smtClean="0"/>
          </a:p>
          <a:p>
            <a:r>
              <a:rPr lang="ru-RU" i="1" dirty="0" smtClean="0"/>
              <a:t>"</a:t>
            </a:r>
            <a:r>
              <a:rPr lang="ru-RU" i="1" dirty="0" err="1" smtClean="0"/>
              <a:t>Тренинговые</a:t>
            </a:r>
            <a:r>
              <a:rPr lang="ru-RU" i="1" dirty="0" smtClean="0"/>
              <a:t> площадки"</a:t>
            </a:r>
            <a:r>
              <a:rPr lang="ru-RU" dirty="0" smtClean="0"/>
              <a:t> - оказание </a:t>
            </a:r>
            <a:r>
              <a:rPr lang="ru-RU" dirty="0" err="1" smtClean="0"/>
              <a:t>тренинговых</a:t>
            </a:r>
            <a:r>
              <a:rPr lang="ru-RU" dirty="0" smtClean="0"/>
              <a:t> и образовательных услуг сторонним организациям</a:t>
            </a:r>
          </a:p>
          <a:p>
            <a:endParaRPr lang="ru-RU" dirty="0" smtClean="0"/>
          </a:p>
          <a:p>
            <a:r>
              <a:rPr lang="ru-RU" i="1" dirty="0" smtClean="0"/>
              <a:t>"Корпоративные"</a:t>
            </a:r>
            <a:r>
              <a:rPr lang="ru-RU" dirty="0" smtClean="0"/>
              <a:t> - обучение персонала компаний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77809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Обязательные элементы СУО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ru-RU" i="1" dirty="0" smtClean="0"/>
              <a:t>Зарегистрированные пользователи </a:t>
            </a:r>
            <a:r>
              <a:rPr lang="ru-RU" dirty="0" smtClean="0"/>
              <a:t>с разными ролями (правами): студент, преподаватель, администратор и т.д. </a:t>
            </a:r>
          </a:p>
          <a:p>
            <a:pPr algn="just"/>
            <a:endParaRPr lang="ru-RU" dirty="0" smtClean="0"/>
          </a:p>
          <a:p>
            <a:pPr algn="just"/>
            <a:r>
              <a:rPr lang="ru-RU" i="1" dirty="0" smtClean="0"/>
              <a:t>Электронные курсы </a:t>
            </a:r>
            <a:r>
              <a:rPr lang="ru-RU" dirty="0" smtClean="0"/>
              <a:t>(</a:t>
            </a:r>
            <a:r>
              <a:rPr lang="ru-RU" dirty="0" err="1" smtClean="0"/>
              <a:t>веб-приложение</a:t>
            </a:r>
            <a:r>
              <a:rPr lang="ru-RU" dirty="0" smtClean="0"/>
              <a:t>, т.е. набор файлов, которые хранят структуру курса (в формате </a:t>
            </a:r>
            <a:r>
              <a:rPr lang="ru-RU" dirty="0" err="1" smtClean="0"/>
              <a:t>xml</a:t>
            </a:r>
            <a:r>
              <a:rPr lang="ru-RU" dirty="0" smtClean="0"/>
              <a:t>); код (например, </a:t>
            </a:r>
            <a:r>
              <a:rPr lang="ru-RU" dirty="0" err="1" smtClean="0"/>
              <a:t>JavaScript</a:t>
            </a:r>
            <a:r>
              <a:rPr lang="ru-RU" dirty="0" smtClean="0"/>
              <a:t>), который отвечает за интерактивность и т.д.; информацию о тестах и прочих активностях.</a:t>
            </a:r>
          </a:p>
          <a:p>
            <a:pPr algn="just"/>
            <a:endParaRPr lang="ru-RU" dirty="0" smtClean="0"/>
          </a:p>
          <a:p>
            <a:pPr algn="just"/>
            <a:r>
              <a:rPr lang="ru-RU" i="1" dirty="0" smtClean="0"/>
              <a:t>Отчёты</a:t>
            </a:r>
            <a:r>
              <a:rPr lang="ru-RU" dirty="0" smtClean="0"/>
              <a:t>, отражающие успехи пользователей.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Отличия систем дистанционного обучения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 smtClean="0"/>
              <a:t>Возможности</a:t>
            </a:r>
            <a:r>
              <a:rPr lang="ru-RU" dirty="0" smtClean="0"/>
              <a:t> (любая СДО в качестве базового функционала должна уметь работать с пользователями, учебным </a:t>
            </a:r>
            <a:r>
              <a:rPr lang="ru-RU" dirty="0" err="1" smtClean="0"/>
              <a:t>контентом</a:t>
            </a:r>
            <a:r>
              <a:rPr lang="ru-RU" dirty="0" smtClean="0"/>
              <a:t> и иметь отчеты по прохождению курсов, остальные возможности опциональны). </a:t>
            </a:r>
          </a:p>
          <a:p>
            <a:pPr algn="just"/>
            <a:r>
              <a:rPr lang="ru-RU" i="1" dirty="0" smtClean="0"/>
              <a:t>Технологии</a:t>
            </a:r>
            <a:r>
              <a:rPr lang="ru-RU" dirty="0" smtClean="0"/>
              <a:t> (дизайн, поддержка облачных технологий и т.д.)</a:t>
            </a:r>
          </a:p>
          <a:p>
            <a:pPr algn="just" fontAlgn="base"/>
            <a:r>
              <a:rPr lang="ru-RU" i="1" dirty="0" smtClean="0"/>
              <a:t>Поддержка стандартов</a:t>
            </a:r>
            <a:r>
              <a:rPr lang="ru-RU" dirty="0" smtClean="0"/>
              <a:t> (существует 3 стандарта сбора и хранения данных о прохождении курса: SCORM, AICC, </a:t>
            </a:r>
            <a:r>
              <a:rPr lang="ru-RU" dirty="0" err="1" smtClean="0"/>
              <a:t>TinCan</a:t>
            </a:r>
            <a:r>
              <a:rPr lang="ru-RU" dirty="0" smtClean="0"/>
              <a:t> API).</a:t>
            </a:r>
          </a:p>
          <a:p>
            <a:pPr algn="just" fontAlgn="base"/>
            <a:r>
              <a:rPr lang="ru-RU" i="1" dirty="0" smtClean="0"/>
              <a:t>Интеграция</a:t>
            </a:r>
            <a:r>
              <a:rPr lang="ru-RU" dirty="0" smtClean="0"/>
              <a:t> с другими системами, платформами, программным обеспечением, что позволяет настроить быструю передачу данных, благодаря чему возможна максимальная автоматизация бизнес-процессов. </a:t>
            </a:r>
          </a:p>
          <a:p>
            <a:pPr algn="just" fontAlgn="base"/>
            <a:r>
              <a:rPr lang="ru-RU" i="1" dirty="0" smtClean="0"/>
              <a:t>Стоимость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672408" cy="1143000"/>
          </a:xfrm>
        </p:spPr>
        <p:txBody>
          <a:bodyPr/>
          <a:lstStyle/>
          <a:p>
            <a:pPr algn="ctr"/>
            <a:r>
              <a:rPr lang="en-GB" b="1" dirty="0" err="1" smtClean="0"/>
              <a:t>iSpring</a:t>
            </a:r>
            <a:r>
              <a:rPr lang="en-GB" b="1" dirty="0" smtClean="0"/>
              <a:t> Online</a:t>
            </a:r>
            <a:r>
              <a:rPr lang="en-GB" dirty="0" smtClean="0"/>
              <a:t/>
            </a:r>
            <a:br>
              <a:rPr lang="en-GB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pPr algn="just" fontAlgn="base"/>
            <a:r>
              <a:rPr lang="ru-RU" sz="2200" dirty="0" smtClean="0"/>
              <a:t>Позволяет в краткие сроки реализовать принципы дистанционного обучения в образовательном учреждении, предоставляя возможности по регистрации, хранению и сбору информации  в режиме </a:t>
            </a:r>
            <a:r>
              <a:rPr lang="ru-RU" sz="2200" dirty="0" err="1" smtClean="0"/>
              <a:t>Online</a:t>
            </a:r>
            <a:endParaRPr lang="ru-RU" sz="2200" dirty="0" smtClean="0"/>
          </a:p>
          <a:p>
            <a:pPr algn="just" fontAlgn="base"/>
            <a:r>
              <a:rPr lang="ru-RU" sz="2200" dirty="0" smtClean="0"/>
              <a:t>Облако </a:t>
            </a:r>
            <a:r>
              <a:rPr lang="ru-RU" sz="2200" dirty="0" err="1" smtClean="0"/>
              <a:t>iSpring</a:t>
            </a:r>
            <a:r>
              <a:rPr lang="ru-RU" sz="2200" dirty="0" smtClean="0"/>
              <a:t> </a:t>
            </a:r>
            <a:r>
              <a:rPr lang="ru-RU" sz="2200" dirty="0" err="1" smtClean="0"/>
              <a:t>Cloud</a:t>
            </a:r>
            <a:r>
              <a:rPr lang="ru-RU" sz="2200" dirty="0" smtClean="0"/>
              <a:t> – это универсальное место для хранения созданного учебного материала.</a:t>
            </a:r>
          </a:p>
          <a:p>
            <a:pPr algn="just" fontAlgn="base"/>
            <a:r>
              <a:rPr lang="ru-RU" sz="2200" dirty="0" smtClean="0"/>
              <a:t>Система работает через интернет. Ее не нужно скачивать, устанавливать на сервер и настраивать. Чтобы начать обучение, достаточно создать </a:t>
            </a:r>
            <a:r>
              <a:rPr lang="ru-RU" sz="2200" dirty="0" err="1" smtClean="0"/>
              <a:t>аккаунт</a:t>
            </a:r>
            <a:r>
              <a:rPr lang="ru-RU" sz="2200" dirty="0" smtClean="0"/>
              <a:t>, загрузить материалы и назначить сотрудников. Управлять системой может один человек.</a:t>
            </a:r>
          </a:p>
          <a:p>
            <a:endParaRPr lang="ru-RU" dirty="0"/>
          </a:p>
        </p:txBody>
      </p:sp>
      <p:pic>
        <p:nvPicPr>
          <p:cNvPr id="4" name="Рисунок 3" descr="KTg3nBNMZ0ui8bY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188640"/>
            <a:ext cx="4428232" cy="111785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623</TotalTime>
  <Words>2637</Words>
  <Application>Microsoft Office PowerPoint</Application>
  <PresentationFormat>Экран (4:3)</PresentationFormat>
  <Paragraphs>214</Paragraphs>
  <Slides>37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Эркер</vt:lpstr>
      <vt:lpstr>Система дистанционного обучения</vt:lpstr>
      <vt:lpstr>Системы управления обучением(СУО)</vt:lpstr>
      <vt:lpstr>Системы управления обучением(СУО)</vt:lpstr>
      <vt:lpstr>Преимущества СУО</vt:lpstr>
      <vt:lpstr>Недостатки СУО</vt:lpstr>
      <vt:lpstr>Специализация СУО по направлениям использования</vt:lpstr>
      <vt:lpstr>Обязательные элементы СУО</vt:lpstr>
      <vt:lpstr>Отличия систем дистанционного обучения</vt:lpstr>
      <vt:lpstr>iSpring Online </vt:lpstr>
      <vt:lpstr>Преимущества iSpring Online</vt:lpstr>
      <vt:lpstr>Недостатки </vt:lpstr>
      <vt:lpstr>Система дистанционного обучения Moodle</vt:lpstr>
      <vt:lpstr>Система дистанционного обучения Moodle</vt:lpstr>
      <vt:lpstr>Преимущества Moodle</vt:lpstr>
      <vt:lpstr>Недостатки Moodle </vt:lpstr>
      <vt:lpstr>Учебные элементы курса</vt:lpstr>
      <vt:lpstr>Элементы курса: Анкета</vt:lpstr>
      <vt:lpstr>Элементы курса: База Данных </vt:lpstr>
      <vt:lpstr>Элементы курса: Вики (Wiki) </vt:lpstr>
      <vt:lpstr>Элементы курса: «Глоссарий»</vt:lpstr>
      <vt:lpstr>Элементы курса: «Задание»</vt:lpstr>
      <vt:lpstr>Элементы курса: «Лекция»</vt:lpstr>
      <vt:lpstr>Элементы курса: «Опрос»</vt:lpstr>
      <vt:lpstr>Элементы курса: «Семинар»</vt:lpstr>
      <vt:lpstr>Элементы курса: «Тест»</vt:lpstr>
      <vt:lpstr>Элементы курса: «Форум» </vt:lpstr>
      <vt:lpstr>Элементы курса: «Чат» </vt:lpstr>
      <vt:lpstr>Ресурсы: «Гиперссылка» </vt:lpstr>
      <vt:lpstr>Ресурсы: «Книга» </vt:lpstr>
      <vt:lpstr>Ресурсы: «Папка» </vt:lpstr>
      <vt:lpstr>Ресурсы: «Пояснение» </vt:lpstr>
      <vt:lpstr>Ресурсы: «Страница» </vt:lpstr>
      <vt:lpstr>Ресурсы: «Файл» </vt:lpstr>
      <vt:lpstr>Формат курса</vt:lpstr>
      <vt:lpstr>Возможности дифференциации обучения в Moodle</vt:lpstr>
      <vt:lpstr>Что такое MoodleCloud? </vt:lpstr>
      <vt:lpstr>Список использованных источников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дистанционного обучения MOODLE </dc:title>
  <dc:creator>Васильевы</dc:creator>
  <cp:lastModifiedBy>Васильевы</cp:lastModifiedBy>
  <cp:revision>153</cp:revision>
  <dcterms:created xsi:type="dcterms:W3CDTF">2019-08-26T08:31:10Z</dcterms:created>
  <dcterms:modified xsi:type="dcterms:W3CDTF">2019-08-27T05:47:01Z</dcterms:modified>
</cp:coreProperties>
</file>