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80" r:id="rId5"/>
    <p:sldId id="267" r:id="rId6"/>
    <p:sldId id="281" r:id="rId7"/>
    <p:sldId id="282" r:id="rId8"/>
    <p:sldId id="283" r:id="rId9"/>
    <p:sldId id="284" r:id="rId10"/>
    <p:sldId id="285" r:id="rId11"/>
    <p:sldId id="270" r:id="rId12"/>
    <p:sldId id="264" r:id="rId13"/>
    <p:sldId id="265" r:id="rId14"/>
    <p:sldId id="286" r:id="rId15"/>
    <p:sldId id="266" r:id="rId16"/>
    <p:sldId id="279" r:id="rId17"/>
    <p:sldId id="278" r:id="rId18"/>
    <p:sldId id="271" r:id="rId19"/>
    <p:sldId id="273" r:id="rId20"/>
    <p:sldId id="268" r:id="rId21"/>
    <p:sldId id="269" r:id="rId22"/>
    <p:sldId id="274" r:id="rId23"/>
    <p:sldId id="275" r:id="rId24"/>
    <p:sldId id="272" r:id="rId25"/>
    <p:sldId id="287" r:id="rId26"/>
    <p:sldId id="27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3996FE-8FC5-473A-BB83-BA1AB0617DE8}" type="doc">
      <dgm:prSet loTypeId="urn:microsoft.com/office/officeart/2005/8/layout/vList6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B5B999F6-71DD-4F87-B03D-98157F56DC96}">
      <dgm:prSet phldrT="[Текст]"/>
      <dgm:spPr/>
      <dgm:t>
        <a:bodyPr/>
        <a:lstStyle/>
        <a:p>
          <a:r>
            <a:rPr lang="ru-RU" dirty="0" smtClean="0"/>
            <a:t>Обучение</a:t>
          </a:r>
          <a:endParaRPr lang="ru-RU" dirty="0"/>
        </a:p>
      </dgm:t>
    </dgm:pt>
    <dgm:pt modelId="{58F6D0E6-EA4F-403C-9525-300FB0D664F7}" type="parTrans" cxnId="{42FFD27E-3995-4013-A1B6-3D2E044CAFEA}">
      <dgm:prSet/>
      <dgm:spPr/>
      <dgm:t>
        <a:bodyPr/>
        <a:lstStyle/>
        <a:p>
          <a:endParaRPr lang="ru-RU"/>
        </a:p>
      </dgm:t>
    </dgm:pt>
    <dgm:pt modelId="{7C58F425-DD7F-4A03-B0D6-6BD2ABA91C30}" type="sibTrans" cxnId="{42FFD27E-3995-4013-A1B6-3D2E044CAFEA}">
      <dgm:prSet/>
      <dgm:spPr/>
      <dgm:t>
        <a:bodyPr/>
        <a:lstStyle/>
        <a:p>
          <a:endParaRPr lang="ru-RU"/>
        </a:p>
      </dgm:t>
    </dgm:pt>
    <dgm:pt modelId="{997958A9-B43B-476C-BB80-1F2C089AC077}">
      <dgm:prSet phldrT="[Текст]"/>
      <dgm:spPr/>
      <dgm:t>
        <a:bodyPr/>
        <a:lstStyle/>
        <a:p>
          <a:r>
            <a:rPr lang="ru-RU" dirty="0" smtClean="0"/>
            <a:t>предполагает взаимодействие обучающегося и преподавателя</a:t>
          </a:r>
          <a:endParaRPr lang="ru-RU" dirty="0"/>
        </a:p>
      </dgm:t>
    </dgm:pt>
    <dgm:pt modelId="{C991B2BD-2647-43B9-94D8-CD8F21558A96}" type="parTrans" cxnId="{BABFE653-F64C-4AE4-8F4B-8D0C2ECCAB12}">
      <dgm:prSet/>
      <dgm:spPr/>
      <dgm:t>
        <a:bodyPr/>
        <a:lstStyle/>
        <a:p>
          <a:endParaRPr lang="ru-RU"/>
        </a:p>
      </dgm:t>
    </dgm:pt>
    <dgm:pt modelId="{9D3B8F0B-6A5D-4ECD-8163-BA692F141FA5}" type="sibTrans" cxnId="{BABFE653-F64C-4AE4-8F4B-8D0C2ECCAB12}">
      <dgm:prSet/>
      <dgm:spPr/>
      <dgm:t>
        <a:bodyPr/>
        <a:lstStyle/>
        <a:p>
          <a:endParaRPr lang="ru-RU"/>
        </a:p>
      </dgm:t>
    </dgm:pt>
    <dgm:pt modelId="{41E40B2E-7C5B-42C4-A2BB-2121B3907DEA}">
      <dgm:prSet phldrT="[Текст]"/>
      <dgm:spPr/>
      <dgm:t>
        <a:bodyPr/>
        <a:lstStyle/>
        <a:p>
          <a:r>
            <a:rPr lang="ru-RU" dirty="0" smtClean="0"/>
            <a:t>Самообразование</a:t>
          </a:r>
          <a:endParaRPr lang="ru-RU" dirty="0"/>
        </a:p>
      </dgm:t>
    </dgm:pt>
    <dgm:pt modelId="{80BA90C3-E590-4B6B-93F1-4A91090200E6}" type="parTrans" cxnId="{1BDF1E87-3934-4E32-906D-6BD025645F06}">
      <dgm:prSet/>
      <dgm:spPr/>
      <dgm:t>
        <a:bodyPr/>
        <a:lstStyle/>
        <a:p>
          <a:endParaRPr lang="ru-RU"/>
        </a:p>
      </dgm:t>
    </dgm:pt>
    <dgm:pt modelId="{FA2EB07C-AAC6-4BFA-9C65-A53589663C44}" type="sibTrans" cxnId="{1BDF1E87-3934-4E32-906D-6BD025645F06}">
      <dgm:prSet/>
      <dgm:spPr/>
      <dgm:t>
        <a:bodyPr/>
        <a:lstStyle/>
        <a:p>
          <a:endParaRPr lang="ru-RU"/>
        </a:p>
      </dgm:t>
    </dgm:pt>
    <dgm:pt modelId="{6220EC45-0145-47DB-86CC-C6C01431896E}">
      <dgm:prSet phldrT="[Текст]"/>
      <dgm:spPr/>
      <dgm:t>
        <a:bodyPr/>
        <a:lstStyle/>
        <a:p>
          <a:r>
            <a:rPr lang="ru-RU" dirty="0" smtClean="0"/>
            <a:t>не предполагает взаимодействия между </a:t>
          </a:r>
          <a:r>
            <a:rPr lang="ru-RU" dirty="0" err="1" smtClean="0"/>
            <a:t>тьютором</a:t>
          </a:r>
          <a:r>
            <a:rPr lang="ru-RU" dirty="0" smtClean="0"/>
            <a:t> и обучающимся</a:t>
          </a:r>
          <a:endParaRPr lang="ru-RU" dirty="0"/>
        </a:p>
      </dgm:t>
    </dgm:pt>
    <dgm:pt modelId="{EADFFF3F-AA88-4D84-BC10-C7F5BCE2239C}" type="parTrans" cxnId="{1A49EAB5-9038-4E5D-A67E-C666E8359CA5}">
      <dgm:prSet/>
      <dgm:spPr/>
      <dgm:t>
        <a:bodyPr/>
        <a:lstStyle/>
        <a:p>
          <a:endParaRPr lang="ru-RU"/>
        </a:p>
      </dgm:t>
    </dgm:pt>
    <dgm:pt modelId="{0AC82863-14D5-40A9-B8DB-FB36AF47AF78}" type="sibTrans" cxnId="{1A49EAB5-9038-4E5D-A67E-C666E8359CA5}">
      <dgm:prSet/>
      <dgm:spPr/>
      <dgm:t>
        <a:bodyPr/>
        <a:lstStyle/>
        <a:p>
          <a:endParaRPr lang="ru-RU"/>
        </a:p>
      </dgm:t>
    </dgm:pt>
    <dgm:pt modelId="{6CEF5ED8-09FF-4915-9F08-D565F6247401}" type="pres">
      <dgm:prSet presAssocID="{903996FE-8FC5-473A-BB83-BA1AB0617DE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B1A2EB6-6FD9-46D5-9FE8-ED9E1043437C}" type="pres">
      <dgm:prSet presAssocID="{B5B999F6-71DD-4F87-B03D-98157F56DC96}" presName="linNode" presStyleCnt="0"/>
      <dgm:spPr/>
    </dgm:pt>
    <dgm:pt modelId="{A8C0FA91-53D0-47E5-A30E-A70FD7BC0B08}" type="pres">
      <dgm:prSet presAssocID="{B5B999F6-71DD-4F87-B03D-98157F56DC9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55387-51C3-478F-B31F-A605068F2ACC}" type="pres">
      <dgm:prSet presAssocID="{B5B999F6-71DD-4F87-B03D-98157F56DC96}" presName="childShp" presStyleLbl="bgAccFollowNode1" presStyleIdx="0" presStyleCnt="2" custScaleY="70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640B3-28BA-4F24-B3BA-D2E40E92E8AF}" type="pres">
      <dgm:prSet presAssocID="{7C58F425-DD7F-4A03-B0D6-6BD2ABA91C30}" presName="spacing" presStyleCnt="0"/>
      <dgm:spPr/>
    </dgm:pt>
    <dgm:pt modelId="{C3E6AAF6-336A-418A-BD92-F559F2989B46}" type="pres">
      <dgm:prSet presAssocID="{41E40B2E-7C5B-42C4-A2BB-2121B3907DEA}" presName="linNode" presStyleCnt="0"/>
      <dgm:spPr/>
    </dgm:pt>
    <dgm:pt modelId="{9F2A5CBA-0CC9-4E2B-B525-4F2E858640FE}" type="pres">
      <dgm:prSet presAssocID="{41E40B2E-7C5B-42C4-A2BB-2121B3907DE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05E6A-9447-46DF-8B83-4374A85F9C36}" type="pres">
      <dgm:prSet presAssocID="{41E40B2E-7C5B-42C4-A2BB-2121B3907DEA}" presName="childShp" presStyleLbl="bgAccFollowNode1" presStyleIdx="1" presStyleCnt="2" custScaleY="70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20BD0D-AA6A-491E-97BE-9FFB26519F06}" type="presOf" srcId="{41E40B2E-7C5B-42C4-A2BB-2121B3907DEA}" destId="{9F2A5CBA-0CC9-4E2B-B525-4F2E858640FE}" srcOrd="0" destOrd="0" presId="urn:microsoft.com/office/officeart/2005/8/layout/vList6"/>
    <dgm:cxn modelId="{42FFD27E-3995-4013-A1B6-3D2E044CAFEA}" srcId="{903996FE-8FC5-473A-BB83-BA1AB0617DE8}" destId="{B5B999F6-71DD-4F87-B03D-98157F56DC96}" srcOrd="0" destOrd="0" parTransId="{58F6D0E6-EA4F-403C-9525-300FB0D664F7}" sibTransId="{7C58F425-DD7F-4A03-B0D6-6BD2ABA91C30}"/>
    <dgm:cxn modelId="{DE5767D2-030A-4759-B416-62EA24C3FF2A}" type="presOf" srcId="{997958A9-B43B-476C-BB80-1F2C089AC077}" destId="{C8B55387-51C3-478F-B31F-A605068F2ACC}" srcOrd="0" destOrd="0" presId="urn:microsoft.com/office/officeart/2005/8/layout/vList6"/>
    <dgm:cxn modelId="{28781DDC-A324-4B73-94F5-936593EE6A65}" type="presOf" srcId="{B5B999F6-71DD-4F87-B03D-98157F56DC96}" destId="{A8C0FA91-53D0-47E5-A30E-A70FD7BC0B08}" srcOrd="0" destOrd="0" presId="urn:microsoft.com/office/officeart/2005/8/layout/vList6"/>
    <dgm:cxn modelId="{1A49EAB5-9038-4E5D-A67E-C666E8359CA5}" srcId="{41E40B2E-7C5B-42C4-A2BB-2121B3907DEA}" destId="{6220EC45-0145-47DB-86CC-C6C01431896E}" srcOrd="0" destOrd="0" parTransId="{EADFFF3F-AA88-4D84-BC10-C7F5BCE2239C}" sibTransId="{0AC82863-14D5-40A9-B8DB-FB36AF47AF78}"/>
    <dgm:cxn modelId="{492F5214-44A6-4B47-A152-2865E09B9E68}" type="presOf" srcId="{6220EC45-0145-47DB-86CC-C6C01431896E}" destId="{74505E6A-9447-46DF-8B83-4374A85F9C36}" srcOrd="0" destOrd="0" presId="urn:microsoft.com/office/officeart/2005/8/layout/vList6"/>
    <dgm:cxn modelId="{BABFE653-F64C-4AE4-8F4B-8D0C2ECCAB12}" srcId="{B5B999F6-71DD-4F87-B03D-98157F56DC96}" destId="{997958A9-B43B-476C-BB80-1F2C089AC077}" srcOrd="0" destOrd="0" parTransId="{C991B2BD-2647-43B9-94D8-CD8F21558A96}" sibTransId="{9D3B8F0B-6A5D-4ECD-8163-BA692F141FA5}"/>
    <dgm:cxn modelId="{1BDF1E87-3934-4E32-906D-6BD025645F06}" srcId="{903996FE-8FC5-473A-BB83-BA1AB0617DE8}" destId="{41E40B2E-7C5B-42C4-A2BB-2121B3907DEA}" srcOrd="1" destOrd="0" parTransId="{80BA90C3-E590-4B6B-93F1-4A91090200E6}" sibTransId="{FA2EB07C-AAC6-4BFA-9C65-A53589663C44}"/>
    <dgm:cxn modelId="{368702C0-2007-4E60-9340-655EEEECF028}" type="presOf" srcId="{903996FE-8FC5-473A-BB83-BA1AB0617DE8}" destId="{6CEF5ED8-09FF-4915-9F08-D565F6247401}" srcOrd="0" destOrd="0" presId="urn:microsoft.com/office/officeart/2005/8/layout/vList6"/>
    <dgm:cxn modelId="{00EFC1D1-6BD8-474A-9FAE-8F0657C02B83}" type="presParOf" srcId="{6CEF5ED8-09FF-4915-9F08-D565F6247401}" destId="{AB1A2EB6-6FD9-46D5-9FE8-ED9E1043437C}" srcOrd="0" destOrd="0" presId="urn:microsoft.com/office/officeart/2005/8/layout/vList6"/>
    <dgm:cxn modelId="{671DA7F2-1E9B-4570-A559-F86704AB7D00}" type="presParOf" srcId="{AB1A2EB6-6FD9-46D5-9FE8-ED9E1043437C}" destId="{A8C0FA91-53D0-47E5-A30E-A70FD7BC0B08}" srcOrd="0" destOrd="0" presId="urn:microsoft.com/office/officeart/2005/8/layout/vList6"/>
    <dgm:cxn modelId="{1941CAC0-6377-4094-8AC6-35209B375794}" type="presParOf" srcId="{AB1A2EB6-6FD9-46D5-9FE8-ED9E1043437C}" destId="{C8B55387-51C3-478F-B31F-A605068F2ACC}" srcOrd="1" destOrd="0" presId="urn:microsoft.com/office/officeart/2005/8/layout/vList6"/>
    <dgm:cxn modelId="{F2BED7CD-5B75-4EA9-B3A5-B3DBFF37E20E}" type="presParOf" srcId="{6CEF5ED8-09FF-4915-9F08-D565F6247401}" destId="{593640B3-28BA-4F24-B3BA-D2E40E92E8AF}" srcOrd="1" destOrd="0" presId="urn:microsoft.com/office/officeart/2005/8/layout/vList6"/>
    <dgm:cxn modelId="{6D5B2A96-4C0D-4289-B070-0104BE3CBBBB}" type="presParOf" srcId="{6CEF5ED8-09FF-4915-9F08-D565F6247401}" destId="{C3E6AAF6-336A-418A-BD92-F559F2989B46}" srcOrd="2" destOrd="0" presId="urn:microsoft.com/office/officeart/2005/8/layout/vList6"/>
    <dgm:cxn modelId="{9DD06185-18C5-4039-90D9-6AC22259F3C5}" type="presParOf" srcId="{C3E6AAF6-336A-418A-BD92-F559F2989B46}" destId="{9F2A5CBA-0CC9-4E2B-B525-4F2E858640FE}" srcOrd="0" destOrd="0" presId="urn:microsoft.com/office/officeart/2005/8/layout/vList6"/>
    <dgm:cxn modelId="{2FCF4B8F-BB24-4E42-A217-4B4E4E3C3A0D}" type="presParOf" srcId="{C3E6AAF6-336A-418A-BD92-F559F2989B46}" destId="{74505E6A-9447-46DF-8B83-4374A85F9C3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3445E4-FEB4-48AF-823B-69DE1A8D59EA}" type="doc">
      <dgm:prSet loTypeId="urn:microsoft.com/office/officeart/2005/8/layout/matrix1" loCatId="matrix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8D00EF48-944C-4F52-A8F8-F922AEBB2C7F}">
      <dgm:prSet phldrT="[Текст]"/>
      <dgm:spPr/>
      <dgm:t>
        <a:bodyPr/>
        <a:lstStyle/>
        <a:p>
          <a:r>
            <a:rPr lang="ru-RU" dirty="0" smtClean="0"/>
            <a:t>Управляющая система</a:t>
          </a:r>
          <a:endParaRPr lang="ru-RU" dirty="0"/>
        </a:p>
      </dgm:t>
    </dgm:pt>
    <dgm:pt modelId="{B8A94029-7CB7-4E47-81C2-340881D1F578}" type="parTrans" cxnId="{13DDA2DA-A498-4BEE-8C9D-C875E9687B73}">
      <dgm:prSet/>
      <dgm:spPr/>
      <dgm:t>
        <a:bodyPr/>
        <a:lstStyle/>
        <a:p>
          <a:endParaRPr lang="ru-RU"/>
        </a:p>
      </dgm:t>
    </dgm:pt>
    <dgm:pt modelId="{76A67F89-EB9D-4C6D-AAC9-A1C8878B8865}" type="sibTrans" cxnId="{13DDA2DA-A498-4BEE-8C9D-C875E9687B73}">
      <dgm:prSet/>
      <dgm:spPr/>
      <dgm:t>
        <a:bodyPr/>
        <a:lstStyle/>
        <a:p>
          <a:endParaRPr lang="ru-RU"/>
        </a:p>
      </dgm:t>
    </dgm:pt>
    <dgm:pt modelId="{F24E8BA6-CCAD-4D7A-A981-865A4EE1EEB9}">
      <dgm:prSet phldrT="[Текст]"/>
      <dgm:spPr/>
      <dgm:t>
        <a:bodyPr/>
        <a:lstStyle/>
        <a:p>
          <a:r>
            <a:rPr lang="ru-RU" dirty="0" smtClean="0"/>
            <a:t>Инструктивный / организационный </a:t>
          </a:r>
        </a:p>
        <a:p>
          <a:r>
            <a:rPr lang="ru-RU" dirty="0" smtClean="0"/>
            <a:t>блок</a:t>
          </a:r>
          <a:endParaRPr lang="ru-RU" dirty="0"/>
        </a:p>
      </dgm:t>
    </dgm:pt>
    <dgm:pt modelId="{F313EB47-7147-4390-965A-24BE89890141}" type="parTrans" cxnId="{DB1FF1A3-F680-4E29-ACBD-5D95022941D1}">
      <dgm:prSet/>
      <dgm:spPr/>
      <dgm:t>
        <a:bodyPr/>
        <a:lstStyle/>
        <a:p>
          <a:endParaRPr lang="ru-RU"/>
        </a:p>
      </dgm:t>
    </dgm:pt>
    <dgm:pt modelId="{C696BB20-ECEF-448C-84A3-93F214D1A6BE}" type="sibTrans" cxnId="{DB1FF1A3-F680-4E29-ACBD-5D95022941D1}">
      <dgm:prSet/>
      <dgm:spPr/>
      <dgm:t>
        <a:bodyPr/>
        <a:lstStyle/>
        <a:p>
          <a:endParaRPr lang="ru-RU"/>
        </a:p>
      </dgm:t>
    </dgm:pt>
    <dgm:pt modelId="{827B7F30-46D2-46E2-A89D-A50DEAD007FD}">
      <dgm:prSet phldrT="[Текст]"/>
      <dgm:spPr/>
      <dgm:t>
        <a:bodyPr/>
        <a:lstStyle/>
        <a:p>
          <a:r>
            <a:rPr lang="ru-RU" dirty="0" smtClean="0"/>
            <a:t>Информационный блок (система информационного наполнения ресурса)</a:t>
          </a:r>
          <a:endParaRPr lang="ru-RU" dirty="0"/>
        </a:p>
      </dgm:t>
    </dgm:pt>
    <dgm:pt modelId="{F9F4CF17-D8F7-4F9B-8D78-4B22673200C4}" type="parTrans" cxnId="{D54B2593-CA07-4D70-9B9A-A799973125B4}">
      <dgm:prSet/>
      <dgm:spPr/>
      <dgm:t>
        <a:bodyPr/>
        <a:lstStyle/>
        <a:p>
          <a:endParaRPr lang="ru-RU"/>
        </a:p>
      </dgm:t>
    </dgm:pt>
    <dgm:pt modelId="{F94B6FA5-30D5-4AAC-8EB1-A757B67639D3}" type="sibTrans" cxnId="{D54B2593-CA07-4D70-9B9A-A799973125B4}">
      <dgm:prSet/>
      <dgm:spPr/>
      <dgm:t>
        <a:bodyPr/>
        <a:lstStyle/>
        <a:p>
          <a:endParaRPr lang="ru-RU"/>
        </a:p>
      </dgm:t>
    </dgm:pt>
    <dgm:pt modelId="{C7DFA282-C55B-4DA4-B8BA-D38E171199B5}">
      <dgm:prSet phldrT="[Текст]"/>
      <dgm:spPr/>
      <dgm:t>
        <a:bodyPr/>
        <a:lstStyle/>
        <a:p>
          <a:r>
            <a:rPr lang="ru-RU" dirty="0" smtClean="0"/>
            <a:t>Контрольный блок (механизм тестирования и оценки)</a:t>
          </a:r>
          <a:endParaRPr lang="ru-RU" dirty="0"/>
        </a:p>
      </dgm:t>
    </dgm:pt>
    <dgm:pt modelId="{AAD761AB-AB7D-449E-8959-45C35FFAB7C7}" type="parTrans" cxnId="{8BBEFAE7-639B-4F4E-BB45-7A9831AF6ABD}">
      <dgm:prSet/>
      <dgm:spPr/>
      <dgm:t>
        <a:bodyPr/>
        <a:lstStyle/>
        <a:p>
          <a:endParaRPr lang="ru-RU"/>
        </a:p>
      </dgm:t>
    </dgm:pt>
    <dgm:pt modelId="{A67277D2-F239-4629-AEC0-C123B8A7637E}" type="sibTrans" cxnId="{8BBEFAE7-639B-4F4E-BB45-7A9831AF6ABD}">
      <dgm:prSet/>
      <dgm:spPr/>
      <dgm:t>
        <a:bodyPr/>
        <a:lstStyle/>
        <a:p>
          <a:endParaRPr lang="ru-RU"/>
        </a:p>
      </dgm:t>
    </dgm:pt>
    <dgm:pt modelId="{71D6C173-AB67-4EFA-A7D5-900BE9E5CB58}">
      <dgm:prSet phldrT="[Текст]"/>
      <dgm:spPr/>
      <dgm:t>
        <a:bodyPr/>
        <a:lstStyle/>
        <a:p>
          <a:r>
            <a:rPr lang="ru-RU" dirty="0" smtClean="0"/>
            <a:t>Коммуникативный блок (система интерактивного преподавания)</a:t>
          </a:r>
          <a:endParaRPr lang="ru-RU" dirty="0"/>
        </a:p>
      </dgm:t>
    </dgm:pt>
    <dgm:pt modelId="{606E5B42-52B3-4C8A-9967-1AD511EDBDAF}" type="parTrans" cxnId="{2E591A37-ADE0-4AC6-9661-E6835BAA47A7}">
      <dgm:prSet/>
      <dgm:spPr/>
      <dgm:t>
        <a:bodyPr/>
        <a:lstStyle/>
        <a:p>
          <a:endParaRPr lang="ru-RU"/>
        </a:p>
      </dgm:t>
    </dgm:pt>
    <dgm:pt modelId="{DA14A2B1-2599-43E3-BE26-871A3141CB82}" type="sibTrans" cxnId="{2E591A37-ADE0-4AC6-9661-E6835BAA47A7}">
      <dgm:prSet/>
      <dgm:spPr/>
      <dgm:t>
        <a:bodyPr/>
        <a:lstStyle/>
        <a:p>
          <a:endParaRPr lang="ru-RU"/>
        </a:p>
      </dgm:t>
    </dgm:pt>
    <dgm:pt modelId="{FEBEF5C3-FD54-4292-AF14-EA7E6BE1EDD3}" type="pres">
      <dgm:prSet presAssocID="{603445E4-FEB4-48AF-823B-69DE1A8D59E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30E14E-FD7D-4A2B-AB08-861651436EA7}" type="pres">
      <dgm:prSet presAssocID="{603445E4-FEB4-48AF-823B-69DE1A8D59EA}" presName="matrix" presStyleCnt="0"/>
      <dgm:spPr/>
    </dgm:pt>
    <dgm:pt modelId="{6E357F9F-8400-4D8F-81F4-9B811A8FEC75}" type="pres">
      <dgm:prSet presAssocID="{603445E4-FEB4-48AF-823B-69DE1A8D59EA}" presName="tile1" presStyleLbl="node1" presStyleIdx="0" presStyleCnt="4"/>
      <dgm:spPr/>
      <dgm:t>
        <a:bodyPr/>
        <a:lstStyle/>
        <a:p>
          <a:endParaRPr lang="ru-RU"/>
        </a:p>
      </dgm:t>
    </dgm:pt>
    <dgm:pt modelId="{DD2EABDB-4A53-473D-8F79-6BB7254D1712}" type="pres">
      <dgm:prSet presAssocID="{603445E4-FEB4-48AF-823B-69DE1A8D59E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B3DF3-A2EF-43DC-BC2B-B48316C13EC5}" type="pres">
      <dgm:prSet presAssocID="{603445E4-FEB4-48AF-823B-69DE1A8D59EA}" presName="tile2" presStyleLbl="node1" presStyleIdx="1" presStyleCnt="4"/>
      <dgm:spPr/>
      <dgm:t>
        <a:bodyPr/>
        <a:lstStyle/>
        <a:p>
          <a:endParaRPr lang="ru-RU"/>
        </a:p>
      </dgm:t>
    </dgm:pt>
    <dgm:pt modelId="{7D9C5560-0373-4092-A349-123F47339697}" type="pres">
      <dgm:prSet presAssocID="{603445E4-FEB4-48AF-823B-69DE1A8D59E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A9B66-FD14-41F7-891E-8155D725AFEE}" type="pres">
      <dgm:prSet presAssocID="{603445E4-FEB4-48AF-823B-69DE1A8D59EA}" presName="tile3" presStyleLbl="node1" presStyleIdx="2" presStyleCnt="4"/>
      <dgm:spPr/>
      <dgm:t>
        <a:bodyPr/>
        <a:lstStyle/>
        <a:p>
          <a:endParaRPr lang="ru-RU"/>
        </a:p>
      </dgm:t>
    </dgm:pt>
    <dgm:pt modelId="{1521A696-AEBB-429E-85AC-AAA7548D964C}" type="pres">
      <dgm:prSet presAssocID="{603445E4-FEB4-48AF-823B-69DE1A8D59E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1F75E-8581-44A1-BA4C-EDF45D0496F9}" type="pres">
      <dgm:prSet presAssocID="{603445E4-FEB4-48AF-823B-69DE1A8D59EA}" presName="tile4" presStyleLbl="node1" presStyleIdx="3" presStyleCnt="4"/>
      <dgm:spPr/>
      <dgm:t>
        <a:bodyPr/>
        <a:lstStyle/>
        <a:p>
          <a:endParaRPr lang="ru-RU"/>
        </a:p>
      </dgm:t>
    </dgm:pt>
    <dgm:pt modelId="{ADBB520B-7EBA-45A6-95C4-4968173CDBF3}" type="pres">
      <dgm:prSet presAssocID="{603445E4-FEB4-48AF-823B-69DE1A8D59E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9037C-BEE3-4848-BA8C-DEA2B7D9783C}" type="pres">
      <dgm:prSet presAssocID="{603445E4-FEB4-48AF-823B-69DE1A8D59E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8BBEFAE7-639B-4F4E-BB45-7A9831AF6ABD}" srcId="{8D00EF48-944C-4F52-A8F8-F922AEBB2C7F}" destId="{C7DFA282-C55B-4DA4-B8BA-D38E171199B5}" srcOrd="2" destOrd="0" parTransId="{AAD761AB-AB7D-449E-8959-45C35FFAB7C7}" sibTransId="{A67277D2-F239-4629-AEC0-C123B8A7637E}"/>
    <dgm:cxn modelId="{13DDA2DA-A498-4BEE-8C9D-C875E9687B73}" srcId="{603445E4-FEB4-48AF-823B-69DE1A8D59EA}" destId="{8D00EF48-944C-4F52-A8F8-F922AEBB2C7F}" srcOrd="0" destOrd="0" parTransId="{B8A94029-7CB7-4E47-81C2-340881D1F578}" sibTransId="{76A67F89-EB9D-4C6D-AAC9-A1C8878B8865}"/>
    <dgm:cxn modelId="{8745AC3D-4D6C-4B0E-B5E8-533234F991F3}" type="presOf" srcId="{F24E8BA6-CCAD-4D7A-A981-865A4EE1EEB9}" destId="{DD2EABDB-4A53-473D-8F79-6BB7254D1712}" srcOrd="1" destOrd="0" presId="urn:microsoft.com/office/officeart/2005/8/layout/matrix1"/>
    <dgm:cxn modelId="{B34F415D-2113-44DC-A9D3-8D67AEFE2C4E}" type="presOf" srcId="{827B7F30-46D2-46E2-A89D-A50DEAD007FD}" destId="{363B3DF3-A2EF-43DC-BC2B-B48316C13EC5}" srcOrd="0" destOrd="0" presId="urn:microsoft.com/office/officeart/2005/8/layout/matrix1"/>
    <dgm:cxn modelId="{D54B2593-CA07-4D70-9B9A-A799973125B4}" srcId="{8D00EF48-944C-4F52-A8F8-F922AEBB2C7F}" destId="{827B7F30-46D2-46E2-A89D-A50DEAD007FD}" srcOrd="1" destOrd="0" parTransId="{F9F4CF17-D8F7-4F9B-8D78-4B22673200C4}" sibTransId="{F94B6FA5-30D5-4AAC-8EB1-A757B67639D3}"/>
    <dgm:cxn modelId="{2E591A37-ADE0-4AC6-9661-E6835BAA47A7}" srcId="{8D00EF48-944C-4F52-A8F8-F922AEBB2C7F}" destId="{71D6C173-AB67-4EFA-A7D5-900BE9E5CB58}" srcOrd="3" destOrd="0" parTransId="{606E5B42-52B3-4C8A-9967-1AD511EDBDAF}" sibTransId="{DA14A2B1-2599-43E3-BE26-871A3141CB82}"/>
    <dgm:cxn modelId="{47FC98CC-C534-4660-9957-ADB5A56825B2}" type="presOf" srcId="{8D00EF48-944C-4F52-A8F8-F922AEBB2C7F}" destId="{5909037C-BEE3-4848-BA8C-DEA2B7D9783C}" srcOrd="0" destOrd="0" presId="urn:microsoft.com/office/officeart/2005/8/layout/matrix1"/>
    <dgm:cxn modelId="{B7547A75-4146-4EE9-B43D-C0A11D124C7A}" type="presOf" srcId="{603445E4-FEB4-48AF-823B-69DE1A8D59EA}" destId="{FEBEF5C3-FD54-4292-AF14-EA7E6BE1EDD3}" srcOrd="0" destOrd="0" presId="urn:microsoft.com/office/officeart/2005/8/layout/matrix1"/>
    <dgm:cxn modelId="{DB1FF1A3-F680-4E29-ACBD-5D95022941D1}" srcId="{8D00EF48-944C-4F52-A8F8-F922AEBB2C7F}" destId="{F24E8BA6-CCAD-4D7A-A981-865A4EE1EEB9}" srcOrd="0" destOrd="0" parTransId="{F313EB47-7147-4390-965A-24BE89890141}" sibTransId="{C696BB20-ECEF-448C-84A3-93F214D1A6BE}"/>
    <dgm:cxn modelId="{E864DE4D-BF21-483D-9116-112C85684156}" type="presOf" srcId="{71D6C173-AB67-4EFA-A7D5-900BE9E5CB58}" destId="{ADBB520B-7EBA-45A6-95C4-4968173CDBF3}" srcOrd="1" destOrd="0" presId="urn:microsoft.com/office/officeart/2005/8/layout/matrix1"/>
    <dgm:cxn modelId="{A1A6B701-F03C-49EC-B295-3400A3DCCE7F}" type="presOf" srcId="{827B7F30-46D2-46E2-A89D-A50DEAD007FD}" destId="{7D9C5560-0373-4092-A349-123F47339697}" srcOrd="1" destOrd="0" presId="urn:microsoft.com/office/officeart/2005/8/layout/matrix1"/>
    <dgm:cxn modelId="{2C4E87D2-3F8C-4A8B-96F4-C01F1A87A023}" type="presOf" srcId="{C7DFA282-C55B-4DA4-B8BA-D38E171199B5}" destId="{593A9B66-FD14-41F7-891E-8155D725AFEE}" srcOrd="0" destOrd="0" presId="urn:microsoft.com/office/officeart/2005/8/layout/matrix1"/>
    <dgm:cxn modelId="{D2D0D014-566F-4524-B6EF-4D19B814A9BD}" type="presOf" srcId="{C7DFA282-C55B-4DA4-B8BA-D38E171199B5}" destId="{1521A696-AEBB-429E-85AC-AAA7548D964C}" srcOrd="1" destOrd="0" presId="urn:microsoft.com/office/officeart/2005/8/layout/matrix1"/>
    <dgm:cxn modelId="{F692D65E-8C48-4676-9EAB-2FB7E6AE28BC}" type="presOf" srcId="{71D6C173-AB67-4EFA-A7D5-900BE9E5CB58}" destId="{5B81F75E-8581-44A1-BA4C-EDF45D0496F9}" srcOrd="0" destOrd="0" presId="urn:microsoft.com/office/officeart/2005/8/layout/matrix1"/>
    <dgm:cxn modelId="{CB2CFE07-3DD7-452A-AA85-E8F51EF48277}" type="presOf" srcId="{F24E8BA6-CCAD-4D7A-A981-865A4EE1EEB9}" destId="{6E357F9F-8400-4D8F-81F4-9B811A8FEC75}" srcOrd="0" destOrd="0" presId="urn:microsoft.com/office/officeart/2005/8/layout/matrix1"/>
    <dgm:cxn modelId="{C40F90B1-783A-4D41-811C-BAA44294DFC8}" type="presParOf" srcId="{FEBEF5C3-FD54-4292-AF14-EA7E6BE1EDD3}" destId="{9B30E14E-FD7D-4A2B-AB08-861651436EA7}" srcOrd="0" destOrd="0" presId="urn:microsoft.com/office/officeart/2005/8/layout/matrix1"/>
    <dgm:cxn modelId="{EB643035-CBC5-46AB-9500-7592BB49B3AD}" type="presParOf" srcId="{9B30E14E-FD7D-4A2B-AB08-861651436EA7}" destId="{6E357F9F-8400-4D8F-81F4-9B811A8FEC75}" srcOrd="0" destOrd="0" presId="urn:microsoft.com/office/officeart/2005/8/layout/matrix1"/>
    <dgm:cxn modelId="{F2BE070B-441A-49C6-8ABF-FA1F9EFBFEA3}" type="presParOf" srcId="{9B30E14E-FD7D-4A2B-AB08-861651436EA7}" destId="{DD2EABDB-4A53-473D-8F79-6BB7254D1712}" srcOrd="1" destOrd="0" presId="urn:microsoft.com/office/officeart/2005/8/layout/matrix1"/>
    <dgm:cxn modelId="{48C57567-5A0B-4403-BEFC-DDD26115B2D1}" type="presParOf" srcId="{9B30E14E-FD7D-4A2B-AB08-861651436EA7}" destId="{363B3DF3-A2EF-43DC-BC2B-B48316C13EC5}" srcOrd="2" destOrd="0" presId="urn:microsoft.com/office/officeart/2005/8/layout/matrix1"/>
    <dgm:cxn modelId="{0CF9CD6F-8682-4387-AC2E-8CE7B773B5CF}" type="presParOf" srcId="{9B30E14E-FD7D-4A2B-AB08-861651436EA7}" destId="{7D9C5560-0373-4092-A349-123F47339697}" srcOrd="3" destOrd="0" presId="urn:microsoft.com/office/officeart/2005/8/layout/matrix1"/>
    <dgm:cxn modelId="{F23C67B2-C49D-4864-8B75-C63AE711AE0B}" type="presParOf" srcId="{9B30E14E-FD7D-4A2B-AB08-861651436EA7}" destId="{593A9B66-FD14-41F7-891E-8155D725AFEE}" srcOrd="4" destOrd="0" presId="urn:microsoft.com/office/officeart/2005/8/layout/matrix1"/>
    <dgm:cxn modelId="{20F05EC4-21C4-4E82-A46D-93E2C9012606}" type="presParOf" srcId="{9B30E14E-FD7D-4A2B-AB08-861651436EA7}" destId="{1521A696-AEBB-429E-85AC-AAA7548D964C}" srcOrd="5" destOrd="0" presId="urn:microsoft.com/office/officeart/2005/8/layout/matrix1"/>
    <dgm:cxn modelId="{75F6B5EB-8697-4076-A3E1-DF3AB4D26467}" type="presParOf" srcId="{9B30E14E-FD7D-4A2B-AB08-861651436EA7}" destId="{5B81F75E-8581-44A1-BA4C-EDF45D0496F9}" srcOrd="6" destOrd="0" presId="urn:microsoft.com/office/officeart/2005/8/layout/matrix1"/>
    <dgm:cxn modelId="{0C64D8BD-C717-4F9D-8F2E-9BB6CD3E5709}" type="presParOf" srcId="{9B30E14E-FD7D-4A2B-AB08-861651436EA7}" destId="{ADBB520B-7EBA-45A6-95C4-4968173CDBF3}" srcOrd="7" destOrd="0" presId="urn:microsoft.com/office/officeart/2005/8/layout/matrix1"/>
    <dgm:cxn modelId="{B03C8675-ED63-44A6-BC48-1FA75E9CDA8F}" type="presParOf" srcId="{FEBEF5C3-FD54-4292-AF14-EA7E6BE1EDD3}" destId="{5909037C-BEE3-4848-BA8C-DEA2B7D9783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B55387-51C3-478F-B31F-A605068F2ACC}">
      <dsp:nvSpPr>
        <dsp:cNvPr id="0" name=""/>
        <dsp:cNvSpPr/>
      </dsp:nvSpPr>
      <dsp:spPr>
        <a:xfrm>
          <a:off x="2999739" y="342396"/>
          <a:ext cx="4499610" cy="16018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предполагает взаимодействие обучающегося и преподавателя</a:t>
          </a:r>
          <a:endParaRPr lang="ru-RU" sz="2100" kern="1200" dirty="0"/>
        </a:p>
      </dsp:txBody>
      <dsp:txXfrm>
        <a:off x="2999739" y="342396"/>
        <a:ext cx="4499610" cy="1601820"/>
      </dsp:txXfrm>
    </dsp:sp>
    <dsp:sp modelId="{A8C0FA91-53D0-47E5-A30E-A70FD7BC0B08}">
      <dsp:nvSpPr>
        <dsp:cNvPr id="0" name=""/>
        <dsp:cNvSpPr/>
      </dsp:nvSpPr>
      <dsp:spPr>
        <a:xfrm>
          <a:off x="0" y="586"/>
          <a:ext cx="2999740" cy="22854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Обучение</a:t>
          </a:r>
          <a:endParaRPr lang="ru-RU" sz="2500" kern="1200" dirty="0"/>
        </a:p>
      </dsp:txBody>
      <dsp:txXfrm>
        <a:off x="0" y="586"/>
        <a:ext cx="2999740" cy="2285441"/>
      </dsp:txXfrm>
    </dsp:sp>
    <dsp:sp modelId="{74505E6A-9447-46DF-8B83-4374A85F9C36}">
      <dsp:nvSpPr>
        <dsp:cNvPr id="0" name=""/>
        <dsp:cNvSpPr/>
      </dsp:nvSpPr>
      <dsp:spPr>
        <a:xfrm>
          <a:off x="2999739" y="2850086"/>
          <a:ext cx="4499610" cy="16144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не предполагает взаимодействия между </a:t>
          </a:r>
          <a:r>
            <a:rPr lang="ru-RU" sz="2100" kern="1200" dirty="0" err="1" smtClean="0"/>
            <a:t>тьютором</a:t>
          </a:r>
          <a:r>
            <a:rPr lang="ru-RU" sz="2100" kern="1200" dirty="0" smtClean="0"/>
            <a:t> и обучающимся</a:t>
          </a:r>
          <a:endParaRPr lang="ru-RU" sz="2100" kern="1200" dirty="0"/>
        </a:p>
      </dsp:txBody>
      <dsp:txXfrm>
        <a:off x="2999739" y="2850086"/>
        <a:ext cx="4499610" cy="1614413"/>
      </dsp:txXfrm>
    </dsp:sp>
    <dsp:sp modelId="{9F2A5CBA-0CC9-4E2B-B525-4F2E858640FE}">
      <dsp:nvSpPr>
        <dsp:cNvPr id="0" name=""/>
        <dsp:cNvSpPr/>
      </dsp:nvSpPr>
      <dsp:spPr>
        <a:xfrm>
          <a:off x="0" y="2514572"/>
          <a:ext cx="2999740" cy="22854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Самообразование</a:t>
          </a:r>
          <a:endParaRPr lang="ru-RU" sz="2500" kern="1200" dirty="0"/>
        </a:p>
      </dsp:txBody>
      <dsp:txXfrm>
        <a:off x="0" y="2514572"/>
        <a:ext cx="2999740" cy="22854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357F9F-8400-4D8F-81F4-9B811A8FEC75}">
      <dsp:nvSpPr>
        <dsp:cNvPr id="0" name=""/>
        <dsp:cNvSpPr/>
      </dsp:nvSpPr>
      <dsp:spPr>
        <a:xfrm rot="16200000">
          <a:off x="674687" y="-674687"/>
          <a:ext cx="2400300" cy="3749675"/>
        </a:xfrm>
        <a:prstGeom prst="round1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Инструктивный / организационный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блок</a:t>
          </a:r>
          <a:endParaRPr lang="ru-RU" sz="2500" kern="1200" dirty="0"/>
        </a:p>
      </dsp:txBody>
      <dsp:txXfrm rot="16200000">
        <a:off x="974724" y="-974724"/>
        <a:ext cx="1800225" cy="3749675"/>
      </dsp:txXfrm>
    </dsp:sp>
    <dsp:sp modelId="{363B3DF3-A2EF-43DC-BC2B-B48316C13EC5}">
      <dsp:nvSpPr>
        <dsp:cNvPr id="0" name=""/>
        <dsp:cNvSpPr/>
      </dsp:nvSpPr>
      <dsp:spPr>
        <a:xfrm>
          <a:off x="3749675" y="0"/>
          <a:ext cx="3749675" cy="2400300"/>
        </a:xfrm>
        <a:prstGeom prst="round1Rect">
          <a:avLst/>
        </a:prstGeom>
        <a:solidFill>
          <a:schemeClr val="accent5">
            <a:shade val="80000"/>
            <a:hueOff val="-263405"/>
            <a:satOff val="-23494"/>
            <a:lumOff val="130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Информационный блок (система информационного наполнения ресурса)</a:t>
          </a:r>
          <a:endParaRPr lang="ru-RU" sz="2500" kern="1200" dirty="0"/>
        </a:p>
      </dsp:txBody>
      <dsp:txXfrm>
        <a:off x="3749675" y="0"/>
        <a:ext cx="3749675" cy="1800225"/>
      </dsp:txXfrm>
    </dsp:sp>
    <dsp:sp modelId="{593A9B66-FD14-41F7-891E-8155D725AFEE}">
      <dsp:nvSpPr>
        <dsp:cNvPr id="0" name=""/>
        <dsp:cNvSpPr/>
      </dsp:nvSpPr>
      <dsp:spPr>
        <a:xfrm rot="10800000">
          <a:off x="0" y="2400300"/>
          <a:ext cx="3749675" cy="2400300"/>
        </a:xfrm>
        <a:prstGeom prst="round1Rect">
          <a:avLst/>
        </a:prstGeom>
        <a:solidFill>
          <a:schemeClr val="accent5">
            <a:shade val="80000"/>
            <a:hueOff val="-526809"/>
            <a:satOff val="-46988"/>
            <a:lumOff val="260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Контрольный блок (механизм тестирования и оценки)</a:t>
          </a:r>
          <a:endParaRPr lang="ru-RU" sz="2500" kern="1200" dirty="0"/>
        </a:p>
      </dsp:txBody>
      <dsp:txXfrm rot="10800000">
        <a:off x="0" y="3000374"/>
        <a:ext cx="3749675" cy="1800225"/>
      </dsp:txXfrm>
    </dsp:sp>
    <dsp:sp modelId="{5B81F75E-8581-44A1-BA4C-EDF45D0496F9}">
      <dsp:nvSpPr>
        <dsp:cNvPr id="0" name=""/>
        <dsp:cNvSpPr/>
      </dsp:nvSpPr>
      <dsp:spPr>
        <a:xfrm rot="5400000">
          <a:off x="4424362" y="1725612"/>
          <a:ext cx="2400300" cy="3749675"/>
        </a:xfrm>
        <a:prstGeom prst="round1Rect">
          <a:avLst/>
        </a:prstGeom>
        <a:solidFill>
          <a:schemeClr val="accent5">
            <a:shade val="80000"/>
            <a:hueOff val="-790214"/>
            <a:satOff val="-70482"/>
            <a:lumOff val="3910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Коммуникативный блок (система интерактивного преподавания)</a:t>
          </a:r>
          <a:endParaRPr lang="ru-RU" sz="2500" kern="1200" dirty="0"/>
        </a:p>
      </dsp:txBody>
      <dsp:txXfrm rot="5400000">
        <a:off x="4724399" y="2025649"/>
        <a:ext cx="1800225" cy="3749675"/>
      </dsp:txXfrm>
    </dsp:sp>
    <dsp:sp modelId="{5909037C-BEE3-4848-BA8C-DEA2B7D9783C}">
      <dsp:nvSpPr>
        <dsp:cNvPr id="0" name=""/>
        <dsp:cNvSpPr/>
      </dsp:nvSpPr>
      <dsp:spPr>
        <a:xfrm>
          <a:off x="2624772" y="1800224"/>
          <a:ext cx="2249805" cy="1200150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Управляющая система</a:t>
          </a:r>
          <a:endParaRPr lang="ru-RU" sz="2500" kern="1200" dirty="0"/>
        </a:p>
      </dsp:txBody>
      <dsp:txXfrm>
        <a:off x="2624772" y="1800224"/>
        <a:ext cx="2249805" cy="1200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tutorium.ru/blog/kak-sozdat-uspeshnyj-onlajn-kurs" TargetMode="External"/><Relationship Id="rId2" Type="http://schemas.openxmlformats.org/officeDocument/2006/relationships/hyperlink" Target="https://lmslist.ru/sovety-po-zapusku-elearn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ulledu.ru/articles/816_chto-takoe-modulnaya-forma-obucheniya.html" TargetMode="External"/><Relationship Id="rId5" Type="http://schemas.openxmlformats.org/officeDocument/2006/relationships/hyperlink" Target="https://studbooks.net/2003236/pedagogika/proektirovanie_razrabotka_distantsionnogo_kursa" TargetMode="External"/><Relationship Id="rId4" Type="http://schemas.openxmlformats.org/officeDocument/2006/relationships/hyperlink" Target="http://www.curator.ru/metho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068960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Основы проектирования дистанционного курса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5229200"/>
            <a:ext cx="6156176" cy="888504"/>
          </a:xfrm>
        </p:spPr>
        <p:txBody>
          <a:bodyPr>
            <a:normAutofit/>
          </a:bodyPr>
          <a:lstStyle/>
          <a:p>
            <a:pPr algn="r"/>
            <a:r>
              <a:rPr lang="ru-RU" sz="1800" i="1" dirty="0" smtClean="0"/>
              <a:t>Васильева Н.С., преподаватель </a:t>
            </a:r>
          </a:p>
          <a:p>
            <a:pPr algn="r"/>
            <a:r>
              <a:rPr lang="ru-RU" sz="1800" i="1" dirty="0" smtClean="0"/>
              <a:t>ГБПОУ «Самарский социально-педагогический колледж»</a:t>
            </a:r>
            <a:endParaRPr lang="ru-RU" sz="1800" i="1" dirty="0"/>
          </a:p>
        </p:txBody>
      </p:sp>
      <p:pic>
        <p:nvPicPr>
          <p:cNvPr id="4" name="Рисунок 3" descr="obuchenie-bez-chrezmernih-usilii-kak-eto.or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60648"/>
            <a:ext cx="4438867" cy="29607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Контрольный блок: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43608" y="908720"/>
            <a:ext cx="7890080" cy="5949280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3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вопросы для самотестирования по окончании изучения модуля;</a:t>
            </a:r>
          </a:p>
          <a:p>
            <a:pPr lvl="0" algn="just">
              <a:lnSpc>
                <a:spcPct val="13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тесты;</a:t>
            </a:r>
          </a:p>
          <a:p>
            <a:pPr lvl="0" algn="just">
              <a:lnSpc>
                <a:spcPct val="13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практические работы, необходимые для качественного усвоения курса (предварительно рекомендуется осуществлять допуск к этому виду занятий, проверив знания теоретического материала);</a:t>
            </a:r>
          </a:p>
          <a:p>
            <a:pPr algn="just">
              <a:lnSpc>
                <a:spcPct val="13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задачи с ответами для тренинга;</a:t>
            </a:r>
          </a:p>
          <a:p>
            <a:pPr lvl="0" algn="just">
              <a:lnSpc>
                <a:spcPct val="13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творческие задания (курсовые работы, эссе, задания, ситуации и т.д.), направленные на самостоятельное применение усвоенных знаний, умений, навыков, выполнение проектов индивидуально и в группах сотрудничества;</a:t>
            </a:r>
          </a:p>
          <a:p>
            <a:pPr lvl="0" algn="just">
              <a:lnSpc>
                <a:spcPct val="13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блок проблемных ситуаций (тексты заданий на выявление глубины понимания);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пакет анкет (анкеты для знакомства с потенциальными учащимися; пакет тестов для определения их исходного уровня знаний по данному предмету, заключительная анкета для оценки курса 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тьютора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>
              <a:lnSpc>
                <a:spcPct val="13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3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Структура курса ДО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94928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Авторы курса, ведущие курса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тьюторы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Введение (информация о курсе) 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Основной текст в виде модулей 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Вопросы для самотестирования 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Справочные материалы по предметной области курса  / глоссарий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Список рекомендованной основной и дополнительной литературы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Электронная библиотека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Средства сотрудничества обучаемого с преподавателем и другими обучаемыми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Практические работы  / Творческие задания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Блок проблемных ситуаций (тексты задания на выявление глубины понимания)</a:t>
            </a:r>
          </a:p>
          <a:p>
            <a:pPr algn="just">
              <a:lnSpc>
                <a:spcPct val="130000"/>
              </a:lnSpc>
            </a:pP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- работы студентов (или файлы презентаций, размещенные в Интернет)</a:t>
            </a:r>
          </a:p>
          <a:p>
            <a:pPr algn="just">
              <a:lnSpc>
                <a:spcPct val="130000"/>
              </a:lnSpc>
            </a:pPr>
            <a:r>
              <a:rPr lang="en-GB" sz="2900" dirty="0" smtClean="0">
                <a:latin typeface="Times New Roman" pitchFamily="18" charset="0"/>
                <a:cs typeface="Times New Roman" pitchFamily="18" charset="0"/>
              </a:rPr>
              <a:t>FAQ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(наиболее часто задаваемые вопросы и ответы на них)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Заключительный тест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Блок мониторинга результатов учебной работы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Педагогические положения, </a:t>
            </a:r>
            <a:br>
              <a:rPr lang="ru-RU" sz="3600" b="1" dirty="0" smtClean="0"/>
            </a:br>
            <a:r>
              <a:rPr lang="ru-RU" sz="3600" b="1" dirty="0" smtClean="0"/>
              <a:t>лежащие в основе курса ДО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628800"/>
            <a:ext cx="7746064" cy="496855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центре процесса обучения находится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самостоятельная познавательная деятельность обучаемого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(учение, а не преподавание).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Обучаемый должен научиться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самостоятельно приобретать знания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пользуясь разнообразными источниками информации; уметь с ней работать, используя различные способы познавательной деятельности и иметь при этом возможность работать в удобное для него время.</a:t>
            </a:r>
          </a:p>
          <a:p>
            <a:pPr algn="just">
              <a:lnSpc>
                <a:spcPct val="130000"/>
              </a:lnSpc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Самостоятельное приобретение знаний не должно носить пассивный характер, обучаемый с самого начала должен быть вовлечен в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активную познавательную деятельность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не ограничивающуюся овладением знаниями, но непременно предусматривающую их применение для решения разнообразных проблем окружающей действительности.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Педагогические положения, </a:t>
            </a:r>
            <a:br>
              <a:rPr lang="ru-RU" sz="3600" b="1" dirty="0" smtClean="0"/>
            </a:br>
            <a:r>
              <a:rPr lang="ru-RU" sz="3600" b="1" dirty="0" smtClean="0"/>
              <a:t>лежащие в основе курса ДО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84784"/>
            <a:ext cx="7704856" cy="5040560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самостоятельной (индивидуальной или групповой) деятельности обучаемых в сети предполагает использование новейших педагогических технологий, адекватных специфике данной формы обучения, стимулирующих раскрытие внутренних резервов каждого ученика и одновременно способствующих формированию социальных качеств личности. Наиболее удачны в этом отношении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обучение в сотрудничестве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(для активизации познавательной деятельности каждого ученика в сетях),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проектов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(для творческого интегрированного применения полученных знаний),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исследовательские и  проблемные методы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Педагогические положения, </a:t>
            </a:r>
            <a:br>
              <a:rPr lang="ru-RU" sz="3600" b="1" dirty="0" smtClean="0"/>
            </a:br>
            <a:r>
              <a:rPr lang="ru-RU" sz="3600" b="1" dirty="0" smtClean="0"/>
              <a:t>лежащие в основе курса ДО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84784"/>
            <a:ext cx="7704856" cy="4968552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30000"/>
              </a:lnSpc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Дистанционное обучение предусматривает 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активное взаимодействие как с преподавателем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(координатором курса)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, так и с другими партнерами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, сотрудничество в процессе разного рода познавательной и творческой деятельности. Проблемы социализации весьма актуальны при дистанционном обучении.</a:t>
            </a:r>
          </a:p>
          <a:p>
            <a:pPr algn="just">
              <a:lnSpc>
                <a:spcPct val="130000"/>
              </a:lnSpc>
            </a:pP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Система контроля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должна носить 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систематический характер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и строиться как на основе 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оперативной обратной связи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(предусмотренной в структуре учебного материала, оперативного обращения к преподавателю или консультанту курса в любое удобное для обучаемого время), 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автоматического контроля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(через системы тестирования), так и 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отсроченного контроля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9409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Требования к курсу ДО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052736"/>
            <a:ext cx="7848872" cy="561662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30000"/>
              </a:lnSpc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Мотивация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(должна поддерживаться на протяжении всего процесса обучения; быстро снижается, если уровень поставленных задач не соответствует уровню подготовки обучающегося)</a:t>
            </a:r>
          </a:p>
          <a:p>
            <a:pPr algn="just">
              <a:lnSpc>
                <a:spcPct val="130000"/>
              </a:lnSpc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Постановка учебной цели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(задачи обучения должны быть четко и ясно сформулированы, обучающийся должен знать, что от него требуется)</a:t>
            </a:r>
          </a:p>
          <a:p>
            <a:pPr algn="just">
              <a:lnSpc>
                <a:spcPct val="130000"/>
              </a:lnSpc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Создание предпосылок к восприятию учебного материала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(при разработке курса ДО следует принимать во внимание изолированность человека, обучающегося дистанционно; материалы должны снабжаться необходимыми пояснениями (руководством для ученика), быть дружественными к пользователю и привлекательными, все трудности процесса изучения должны заранее предвидеться авторами)</a:t>
            </a:r>
          </a:p>
          <a:p>
            <a:pPr algn="just">
              <a:lnSpc>
                <a:spcPct val="130000"/>
              </a:lnSpc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Подача учебного материала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(доступность, привлекательность, оригинальность, посильность, визуализация)</a:t>
            </a:r>
          </a:p>
          <a:p>
            <a:pPr algn="just">
              <a:lnSpc>
                <a:spcPct val="130000"/>
              </a:lnSpc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Обратная связь</a:t>
            </a:r>
          </a:p>
          <a:p>
            <a:pPr algn="just">
              <a:lnSpc>
                <a:spcPct val="130000"/>
              </a:lnSpc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(обучающийся должен знать, как он справляется с заданием,  однако предпочтительно не указывать количество неправильных ответов до окончательного подведения итогов).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Этапы педагогического проектирования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Педагогическое моделирование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разработка общей идеи создания педагогической системы, процесса или ситуации и основных путей их реализации. Поставленная цель заставляет задуматься о том, где и когда те или иные качества учащихся будут востребованы, в каких условиях и как реализованы.</a:t>
            </a:r>
          </a:p>
          <a:p>
            <a:pPr algn="just">
              <a:lnSpc>
                <a:spcPct val="150000"/>
              </a:lnSpc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Педагогическое проектирование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дальнейшая разработка созданной модели и доведение ее до уровня возможного практического использования. </a:t>
            </a:r>
          </a:p>
          <a:p>
            <a:pPr algn="just">
              <a:lnSpc>
                <a:spcPct val="150000"/>
              </a:lnSpc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Педагогическое конструирование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дальнейшая детализация созданного проекта, приближающая его к реализации в конкретных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и педагогических условиях.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Проблемы, возникающие при разработке курса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написание или подбор учебного материала, </a:t>
            </a:r>
          </a:p>
          <a:p>
            <a:pPr algn="just">
              <a:lnSpc>
                <a:spcPct val="13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проектирование адекватных средств проверки и оценки знаний,</a:t>
            </a:r>
          </a:p>
          <a:p>
            <a:pPr algn="just">
              <a:lnSpc>
                <a:spcPct val="13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продумывание мотивационной основы курса;</a:t>
            </a:r>
          </a:p>
          <a:p>
            <a:pPr algn="just">
              <a:lnSpc>
                <a:spcPct val="13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инструментария.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Алгоритм разработки курса ДО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052736"/>
            <a:ext cx="7848872" cy="580526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Определить цели и задачи курса.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Выявить ключевые особенности целевой аудитории, для которой создается этот курс (интересы, потребности, уровень подготовки, отношение к учебному процессу и т.д.), и выбрать методику дистанционного обучения с учетом особенностей технического обеспечения обучаемых и целей курса.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Продумать организацию учебного процесса, определить методы взаимодействия преподавателя и обучаемого, виды и формы занятий.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Определить средства доставки курса и информационные носители.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Структурировать учебный материал: провести разбивку курса на разделы и разбивку содержания раздела на небольшие смысловые части – занятия (модули) (каждый раздел и каждое занятие модуля должны иметь заголовок; каждый модуль по максимуму включает в себя текст психологического настроя, цели изучения модуля, учебные вопросы, учебный материал, набор ключевых проблем по теме модуля, лучшие работы учеников прошлых групп, новые работы учеников, вопросы для самопроверки и рефлексии (желательно с ответами, комментариями и рекомендациями).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2474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Алгоритм разработки курса ДО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764704"/>
            <a:ext cx="8064896" cy="6093296"/>
          </a:xfrm>
        </p:spPr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Составить сценарий реализации: подобрать для каждого модуля соответствующие формы выражения и предъявления обучаемым заголовка раздела, текстов, рисунков, таблиц, графиков, звукового и видеоряда и т.п. (согласно содержанию).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Подготовить </a:t>
            </a:r>
            <a:r>
              <a:rPr lang="ru-RU" sz="5500" dirty="0" err="1" smtClean="0">
                <a:latin typeface="Times New Roman" pitchFamily="18" charset="0"/>
                <a:cs typeface="Times New Roman" pitchFamily="18" charset="0"/>
              </a:rPr>
              <a:t>медиафрагменты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: рисунки, таблицы, схемы, чертежи, видеоряд (согласно требованиям эргономики, способствующим повышению эффективности и комфорта при обустройстве рабочей среды). Разработать компоновку модулей каждого раздела. 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Подобрать список литературы и гиперссылок на ресурсы сети Интернет (аннотированный перечень лучших сайтов по данной тематике). Тщательный подбор ссылок на документы в сети избавит обучающегося от необходимости «блуждать» по Интернету в поисках информации. 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Продумать систему контроля и оценки, подобрать / разработать тесты, задачи, контрольные вопросы, задания для моделирования, темы исследовательских работ. 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Разработать методические рекомендации по изучению курса, составить календарь курса.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Разместить материалы курса в Интернете.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Протестировать курс, в том числе на экранах с различным разрешением и различных браузерах.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Апробировать курс.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Модернизировать (доработать) курс по результатам апробации.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Дистанционное обучение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560840" cy="48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обучение на расстоянии, когда преподаватель и обучаемый разделены пространственно, и когда все или большая часть учебных процедур осуществляется с использованием современных информационных и телекоммуникационных технологий;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отличительная особенность – самообучение, т.е. предоставление обучающимся возможности самим получать требуемые знания, пользуясь развитыми информационными ресурсами, предоставляемыми современными информационными технологиями.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Требования к курсу ДО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Доступность - быстрая загрузка, без усложнения эффектами.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Наличие удобной для пользователя системы навигации, позволяющей ему легко перемещаться по курсу, ориентироваться в учебном материале, общаться с участниками.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Наличие развитой гипертекстовой структуры в понятийной части курса (определения, постулаты, теоремы), а также в логической структуре изложения (последовательность, взаимосвязь частей).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мультимедийных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возможностей современных компьютеров и сети Интернет (графических вставок, анимации, звука если необходимо и др.).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Наличие подсистемы контроля знаний, встроенной в учебник.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Требования к курсу ДО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Разбивка курса на небольшие блоки (текст должен быть коротким, поделенным на абзацы; большие по объему загрузки страницы разбиваются на несколько страниц и соединятся  гиперссылками, Web-страница в среднем не должна превышать по длине трех экранов; каждое занятие должно быть рассчитано на 20-30 минут (в зависимости от возраста обучающихся).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глоссария (автономные справочные материалы) и ссылок на него в тексте.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ссылок на литературные источники, электронные библиотеки и другие достоверные источники информации в сети Интернет.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Эффективная обратной связь с преподавателем (электронная почта, Web-конференции, чаты и т.д.).</a:t>
            </a:r>
          </a:p>
          <a:p>
            <a:pPr algn="just"/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Оценка качества курса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213448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определения эффективности дистанционного курса используются следующие критерии: </a:t>
            </a:r>
          </a:p>
          <a:p>
            <a:pPr algn="just"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субъективная удовлетворенность обучающихся учебным курсом; </a:t>
            </a:r>
          </a:p>
          <a:p>
            <a:pPr algn="just"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практические навыки, приобретенные обучающимися; </a:t>
            </a:r>
          </a:p>
          <a:p>
            <a:pPr algn="just"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время, необходимое обучающимся для изучения материалов учебного курса; </a:t>
            </a:r>
          </a:p>
          <a:p>
            <a:pPr algn="just"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соотношение между количеством слушателей, начавшими обучение и успешно закончившими курс и т.д.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Анкета для обратной связи </a:t>
            </a:r>
            <a:br>
              <a:rPr lang="ru-RU" sz="3600" b="1" dirty="0" smtClean="0"/>
            </a:br>
            <a:r>
              <a:rPr lang="ru-RU" sz="3600" b="1" dirty="0" smtClean="0"/>
              <a:t>по итогам курса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эффективности курса.</a:t>
            </a:r>
          </a:p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Сильные и слабые стороны курса.</a:t>
            </a:r>
          </a:p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использования полученных знаний в профессиональной деятельности.</a:t>
            </a:r>
          </a:p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работы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тьютора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какой мере удалось добиться поставленных целей?</a:t>
            </a:r>
          </a:p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формы дистанционного обучения должны быть использованы в большей степени?</a:t>
            </a:r>
          </a:p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Будете ли Вы рекомендовать данный курс своим коллегам?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Было ли обучение интересным?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понравилось в курсе?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Удобно ли было изучать материал?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дополнения можно внести?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Встречались ли ошибки?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навыки вы получили после прохождения курса?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занятия помогут в вашей работе?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 курса подобран последовательно?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Встречались ли сложные вопросы?</a:t>
            </a:r>
          </a:p>
          <a:p>
            <a:pPr algn="just" fontAlgn="base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Работает ли обратная связь?</a:t>
            </a:r>
          </a:p>
          <a:p>
            <a:pPr algn="just">
              <a:lnSpc>
                <a:spcPct val="11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86895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Рекомендации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5904656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10000"/>
              </a:lnSpc>
            </a:pP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Избегайте тяжелой информации, которая ведёт к когнитивной перегрузке. Каждый элемент вашего курса обучения должен быть лёгок для восприятия и усваивания. Будьте лаконичны. Не включайте лишнюю информацию и упрощайте сложные понятия, заменяйте их более удобоваримыми. Удалите все содержимое, которое не является абсолютно необходимым для учебного процесса. </a:t>
            </a: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Разделите содержимое курса на более мелкие уроки и стимулируйте обучаемых двигаться только вперед по курсу, до полного усвоения материала, не перегружая их оперативную память.</a:t>
            </a: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Для того чтобы обеспечить максимальный эффект обучения, представляйте учебную информацию в различных формах (этому способствует использование разнообразных мультимедиа приложений).</a:t>
            </a: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При разработке курса задайтесь вопросом, как организовать на его основе взаимодействие преподавателя и слушателя. Для этого помимо сопровождения лекций тестами для контроля и самоконтроля учебной деятельности, подготовьте практические задания, которые можно выполнять индивидуально или в группе (решение задач, написание и защита проектов, ролевая игра, проведение опросов, обсуждение заданной темы или вопроса, тематический чат и т.д.).</a:t>
            </a: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Очень важно в процессе обучения организовать групповое взаимодействие. Обеспечьте учащихся общением друг с другом. Начните с групповых дискуссий на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интернет-форумах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и всячески поощряйте их, чтобы решать проблемы коллективно в режиме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86895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Рекомендации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5904656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10000"/>
              </a:lnSpc>
            </a:pP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Используйте принцип ЕДИНСТВА: выдерживать единую цветовую палитру по всему курса, одинаковое использование шрифтов, одинаковые цвета гиперссылок, единый стиль оформления и т.д.</a:t>
            </a: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Все гиперссылки выделяйте одним цветом, например цвет синий с подчеркиванием.</a:t>
            </a: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Все ссылки на глоссарий выделяйте одинаково, одним цветом и возможно курсивом.</a:t>
            </a: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Не рекомендуется использовать подчеркивание в тексте, чтобы не путать с гиперссылками.</a:t>
            </a: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Учитывайте с одной стороны,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общедидактические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принципы создания обучающих курсов, требования, диктуемые психологическими особенностями восприятия информации с экрана и на печатной основе (поскольку любой текст может быть выведен с помощью принтера на бумагу), эргономические требования, а с другой, максимально использовать возможности, которые предоставляют нам программные средства телекоммуникационной сети и современных информационных технологий</a:t>
            </a:r>
          </a:p>
          <a:p>
            <a:pPr algn="just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Используйте такой материал для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курса, который будет являться вызовом для обучающегося. Студент в процессе обучения должен чувствовать, что он выходит за пределы своих знаний и ощущать, как обучающий курс наполняет его новым опытом. В противном случае, он не сможет увидеть реальной ценности обучения и не будет достаточно мотивирован, чтобы продолжить изучение материала.</a:t>
            </a:r>
          </a:p>
          <a:p>
            <a:pPr algn="just">
              <a:lnSpc>
                <a:spcPct val="110000"/>
              </a:lnSpc>
            </a:pP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Список использованных источников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Дистанционное обучение: 5 советов по организации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e-learning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компании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Сайт «Системы дистанционного обучения»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URL: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https://lmslist.ru/sovety-po-zapusku-elearning/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(дата обращения: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.201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создать успешный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онлайн-курс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обучения: рецепт от эксперта. Система дистанционного обучения </a:t>
            </a:r>
            <a:r>
              <a:rPr lang="en-GB" sz="1600" dirty="0" err="1" smtClean="0">
                <a:latin typeface="Times New Roman" pitchFamily="18" charset="0"/>
                <a:cs typeface="Times New Roman" pitchFamily="18" charset="0"/>
              </a:rPr>
              <a:t>eTutorium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 //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URL: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https://etutorium.ru/blog/kak-sozdat-uspeshnyj-onlajn-kurs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(дата обращения: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.201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Канаво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В. Методические рекомендации по созданию курса дистанционного обучения через интернет. Сайт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Бизнесс-образование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России»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URL: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http://www.curator.ru/method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(дата обращения: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.201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Проектирование и разработка дистанционного курса. Студенческая библиотека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// URL: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https://studbooks.net/2003236/pedagogika/proektirovanie_razrabotka_distantsionnogo_kursa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(дата обращения: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.201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такое модульная форма обучения? Сетевое издание «Навигатор образования»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 // URL: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https://fulledu.ru/articles/816_chto-takoe-modulnaya-forma-obucheniya.html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(дата обращения: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.201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Дистанционный курс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специальным образом спроектированный и  систематизированный набор электронных материалов (преимущественно интерактивных), ориентированных на самообучение и включающих собственно дидактическое обеспечение и полный спектр элементов управления познавательной деятельностью.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Цели дистанционного курса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03648" y="1484784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Модульная структура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курс дистанционного обучения разрабатывается на модульной основе;</a:t>
            </a:r>
          </a:p>
          <a:p>
            <a:pPr algn="just">
              <a:lnSpc>
                <a:spcPct val="110000"/>
              </a:lnSpc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каждый модуль это стандартный учебный продукт, включающий четко обозначенный объем знаний и умений, предназначенный для изучения в течение определенного времени, или – зачетная единица, качество работы с которой фиксируется контрольными работами, а также тестовыми, зачетными и экзаменационными средствами.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Структурные компоненты дистанционного курса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31640" y="1628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Инструктивный блок: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256584"/>
          </a:xfrm>
        </p:spPr>
        <p:txBody>
          <a:bodyPr>
            <a:normAutofit fontScale="62500" lnSpcReduction="20000"/>
          </a:bodyPr>
          <a:lstStyle/>
          <a:p>
            <a:pPr lvl="0" algn="just">
              <a:lnSpc>
                <a:spcPct val="130000"/>
              </a:lnSpc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информация об авторах курса /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тьюторах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(с фотографией);</a:t>
            </a:r>
          </a:p>
          <a:p>
            <a:pPr lvl="0" algn="just">
              <a:lnSpc>
                <a:spcPct val="130000"/>
              </a:lnSpc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краткая характеристика курса (кому предназначен, что необходимо знать и уметь для успешного усвоения);</a:t>
            </a:r>
          </a:p>
          <a:p>
            <a:pPr lvl="0" algn="just">
              <a:lnSpc>
                <a:spcPct val="130000"/>
              </a:lnSpc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цели и задачи курса; </a:t>
            </a:r>
          </a:p>
          <a:p>
            <a:pPr lvl="0" algn="just">
              <a:lnSpc>
                <a:spcPct val="130000"/>
              </a:lnSpc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аннотация курса, особенности организации материала;  </a:t>
            </a:r>
          </a:p>
          <a:p>
            <a:pPr lvl="0" algn="just">
              <a:lnSpc>
                <a:spcPct val="130000"/>
              </a:lnSpc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порядок обучения, инструкция по работе с данным курсом; методические рекомендации по самостоятельной работе студентов;</a:t>
            </a:r>
          </a:p>
          <a:p>
            <a:pPr algn="just">
              <a:lnSpc>
                <a:spcPct val="130000"/>
              </a:lnSpc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описание процедуры оценки успеваемости;</a:t>
            </a:r>
          </a:p>
          <a:p>
            <a:pPr algn="just">
              <a:lnSpc>
                <a:spcPct val="130000"/>
              </a:lnSpc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расписание / график освоения (сроки прохождения курса, график прохождения тем и разделов, формы и время отчетности, график прохождения практических занятий, график консультаций и т.д.)</a:t>
            </a:r>
          </a:p>
          <a:p>
            <a:pPr lvl="0" algn="just">
              <a:lnSpc>
                <a:spcPct val="130000"/>
              </a:lnSpc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FAQ (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Frequently Asked Questions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«наиболее часто задаваемые вопросы» и ответы на них).</a:t>
            </a:r>
          </a:p>
          <a:p>
            <a:pPr lvl="0" algn="just">
              <a:lnSpc>
                <a:spcPct val="130000"/>
              </a:lnSpc>
            </a:pP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</a:pP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Информационный блок: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256584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30000"/>
              </a:lnSpc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учебные модули;</a:t>
            </a:r>
          </a:p>
          <a:p>
            <a:pPr algn="just">
              <a:lnSpc>
                <a:spcPct val="130000"/>
              </a:lnSpc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информационные ресурсы (тексты, интерактивные лекции, карты, иллюстрации, схемы, диаграммы, анимационные ролики и т.д.);</a:t>
            </a:r>
          </a:p>
          <a:p>
            <a:pPr algn="just">
              <a:lnSpc>
                <a:spcPct val="130000"/>
              </a:lnSpc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справочные материалы по предметной области курса, связанные гиперссылками с основным текстом;</a:t>
            </a:r>
          </a:p>
          <a:p>
            <a:pPr algn="just">
              <a:lnSpc>
                <a:spcPct val="130000"/>
              </a:lnSpc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глоссарий; </a:t>
            </a:r>
          </a:p>
          <a:p>
            <a:pPr algn="just">
              <a:lnSpc>
                <a:spcPct val="130000"/>
              </a:lnSpc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список сокращений и аббревиатур;</a:t>
            </a:r>
          </a:p>
          <a:p>
            <a:pPr algn="just">
              <a:lnSpc>
                <a:spcPct val="130000"/>
              </a:lnSpc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список рекомендованной основной и дополнительной литературы, адреса Web-сайтов в сети Интернет с информацией, необходимой для обучения с ОБЯЗАТЕЛЬНОЙ  аннотацией каждого ресурса.</a:t>
            </a:r>
          </a:p>
          <a:p>
            <a:pPr lvl="0" algn="just">
              <a:lnSpc>
                <a:spcPct val="130000"/>
              </a:lnSpc>
            </a:pP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Коммуникативный блок: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256584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электронная почта,</a:t>
            </a:r>
          </a:p>
          <a:p>
            <a:pPr algn="just">
              <a:lnSpc>
                <a:spcPct val="11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форумы / обсуждения;</a:t>
            </a:r>
          </a:p>
          <a:p>
            <a:pPr algn="just">
              <a:lnSpc>
                <a:spcPct val="11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чаты;</a:t>
            </a:r>
          </a:p>
          <a:p>
            <a:pPr algn="just">
              <a:lnSpc>
                <a:spcPct val="11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телеконференции</a:t>
            </a:r>
          </a:p>
          <a:p>
            <a:pPr algn="just">
              <a:lnSpc>
                <a:spcPct val="110000"/>
              </a:lnSpc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вебинары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837</TotalTime>
  <Words>1976</Words>
  <Application>Microsoft Office PowerPoint</Application>
  <PresentationFormat>Экран (4:3)</PresentationFormat>
  <Paragraphs>173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Основы проектирования дистанционного курса</vt:lpstr>
      <vt:lpstr>Дистанционное обучение </vt:lpstr>
      <vt:lpstr>Дистанционный курс</vt:lpstr>
      <vt:lpstr>Цели дистанционного курса</vt:lpstr>
      <vt:lpstr>Модульная структура</vt:lpstr>
      <vt:lpstr>Структурные компоненты дистанционного курса</vt:lpstr>
      <vt:lpstr>Инструктивный блок:</vt:lpstr>
      <vt:lpstr>Информационный блок:</vt:lpstr>
      <vt:lpstr>Коммуникативный блок:</vt:lpstr>
      <vt:lpstr>Контрольный блок:</vt:lpstr>
      <vt:lpstr>Структура курса ДО</vt:lpstr>
      <vt:lpstr>Педагогические положения,  лежащие в основе курса ДО</vt:lpstr>
      <vt:lpstr>Педагогические положения,  лежащие в основе курса ДО</vt:lpstr>
      <vt:lpstr>Педагогические положения,  лежащие в основе курса ДО</vt:lpstr>
      <vt:lpstr>Требования к курсу ДО</vt:lpstr>
      <vt:lpstr>Этапы педагогического проектирования</vt:lpstr>
      <vt:lpstr>Проблемы, возникающие при разработке курса</vt:lpstr>
      <vt:lpstr>Алгоритм разработки курса ДО</vt:lpstr>
      <vt:lpstr>Алгоритм разработки курса ДО</vt:lpstr>
      <vt:lpstr>Требования к курсу ДО</vt:lpstr>
      <vt:lpstr>Требования к курсу ДО</vt:lpstr>
      <vt:lpstr>Оценка качества курса</vt:lpstr>
      <vt:lpstr>Анкета для обратной связи  по итогам курса</vt:lpstr>
      <vt:lpstr>Рекомендации</vt:lpstr>
      <vt:lpstr>Рекомендации</vt:lpstr>
      <vt:lpstr>Список использованных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разработать дистанционный курс?</dc:title>
  <dc:creator>Васильевы</dc:creator>
  <cp:lastModifiedBy>Васильевы</cp:lastModifiedBy>
  <cp:revision>177</cp:revision>
  <dcterms:created xsi:type="dcterms:W3CDTF">2019-08-25T09:54:52Z</dcterms:created>
  <dcterms:modified xsi:type="dcterms:W3CDTF">2019-08-27T05:45:47Z</dcterms:modified>
</cp:coreProperties>
</file>